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316" r:id="rId5"/>
    <p:sldId id="301" r:id="rId6"/>
    <p:sldId id="315"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88" r:id="rId21"/>
    <p:sldId id="289" r:id="rId22"/>
    <p:sldId id="290" r:id="rId23"/>
    <p:sldId id="291" r:id="rId24"/>
    <p:sldId id="292" r:id="rId25"/>
    <p:sldId id="293" r:id="rId26"/>
    <p:sldId id="294"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5" r:id="rId40"/>
    <p:sldId id="286" r:id="rId41"/>
    <p:sldId id="284" r:id="rId42"/>
    <p:sldId id="287" r:id="rId43"/>
    <p:sldId id="298" r:id="rId44"/>
    <p:sldId id="299" r:id="rId45"/>
    <p:sldId id="295" r:id="rId46"/>
    <p:sldId id="296" r:id="rId47"/>
    <p:sldId id="302" r:id="rId48"/>
    <p:sldId id="300" r:id="rId49"/>
    <p:sldId id="303" r:id="rId50"/>
    <p:sldId id="304" r:id="rId51"/>
    <p:sldId id="297" r:id="rId52"/>
    <p:sldId id="305" r:id="rId53"/>
    <p:sldId id="306" r:id="rId54"/>
    <p:sldId id="307" r:id="rId55"/>
    <p:sldId id="308" r:id="rId56"/>
    <p:sldId id="309" r:id="rId57"/>
    <p:sldId id="310" r:id="rId58"/>
    <p:sldId id="311" r:id="rId59"/>
    <p:sldId id="312" r:id="rId60"/>
    <p:sldId id="313" r:id="rId61"/>
    <p:sldId id="314" r:id="rId62"/>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2.jpe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E840F90-7E48-BB91-3787-A373C7D0AC58}"/>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4E340BE6-AAEB-344A-8059-3201D66B4F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AE9BF3E5-E043-77AC-8AA9-33E6CC78E6CC}"/>
              </a:ext>
            </a:extLst>
          </p:cNvPr>
          <p:cNvSpPr>
            <a:spLocks noGrp="1"/>
          </p:cNvSpPr>
          <p:nvPr>
            <p:ph type="dt" sz="half" idx="10"/>
          </p:nvPr>
        </p:nvSpPr>
        <p:spPr/>
        <p:txBody>
          <a:bodyPr/>
          <a:lstStyle/>
          <a:p>
            <a:fld id="{1EB46811-2398-4FCE-869E-C81777FA4794}" type="datetimeFigureOut">
              <a:rPr lang="ru-RU" smtClean="0"/>
              <a:t>20.08.2023</a:t>
            </a:fld>
            <a:endParaRPr lang="ru-RU"/>
          </a:p>
        </p:txBody>
      </p:sp>
      <p:sp>
        <p:nvSpPr>
          <p:cNvPr id="5" name="Нижний колонтитул 4">
            <a:extLst>
              <a:ext uri="{FF2B5EF4-FFF2-40B4-BE49-F238E27FC236}">
                <a16:creationId xmlns:a16="http://schemas.microsoft.com/office/drawing/2014/main" id="{6C0E248C-BEDD-5A02-F8DF-200C96BA5F6A}"/>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61FBA38-AECF-EACC-701A-6F8F0DE12D42}"/>
              </a:ext>
            </a:extLst>
          </p:cNvPr>
          <p:cNvSpPr>
            <a:spLocks noGrp="1"/>
          </p:cNvSpPr>
          <p:nvPr>
            <p:ph type="sldNum" sz="quarter" idx="12"/>
          </p:nvPr>
        </p:nvSpPr>
        <p:spPr/>
        <p:txBody>
          <a:bodyPr/>
          <a:lstStyle/>
          <a:p>
            <a:fld id="{D2B1C357-95EC-4A9F-AEEB-B6DB457D837C}" type="slidenum">
              <a:rPr lang="ru-RU" smtClean="0"/>
              <a:t>‹#›</a:t>
            </a:fld>
            <a:endParaRPr lang="ru-RU"/>
          </a:p>
        </p:txBody>
      </p:sp>
    </p:spTree>
    <p:extLst>
      <p:ext uri="{BB962C8B-B14F-4D97-AF65-F5344CB8AC3E}">
        <p14:creationId xmlns:p14="http://schemas.microsoft.com/office/powerpoint/2010/main" val="2864782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7DD4D7-F194-F263-0A9F-323910A7E1C7}"/>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02C69584-907F-2955-8D9E-2C555D238DF7}"/>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E9C5D71-1276-0425-7F7A-4DA77999CF25}"/>
              </a:ext>
            </a:extLst>
          </p:cNvPr>
          <p:cNvSpPr>
            <a:spLocks noGrp="1"/>
          </p:cNvSpPr>
          <p:nvPr>
            <p:ph type="dt" sz="half" idx="10"/>
          </p:nvPr>
        </p:nvSpPr>
        <p:spPr/>
        <p:txBody>
          <a:bodyPr/>
          <a:lstStyle/>
          <a:p>
            <a:fld id="{1EB46811-2398-4FCE-869E-C81777FA4794}" type="datetimeFigureOut">
              <a:rPr lang="ru-RU" smtClean="0"/>
              <a:t>20.08.2023</a:t>
            </a:fld>
            <a:endParaRPr lang="ru-RU"/>
          </a:p>
        </p:txBody>
      </p:sp>
      <p:sp>
        <p:nvSpPr>
          <p:cNvPr id="5" name="Нижний колонтитул 4">
            <a:extLst>
              <a:ext uri="{FF2B5EF4-FFF2-40B4-BE49-F238E27FC236}">
                <a16:creationId xmlns:a16="http://schemas.microsoft.com/office/drawing/2014/main" id="{9089E81C-592B-2843-113D-A55DF1E5FF3F}"/>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21B7863-B8C1-6930-2CF4-C39CE379F746}"/>
              </a:ext>
            </a:extLst>
          </p:cNvPr>
          <p:cNvSpPr>
            <a:spLocks noGrp="1"/>
          </p:cNvSpPr>
          <p:nvPr>
            <p:ph type="sldNum" sz="quarter" idx="12"/>
          </p:nvPr>
        </p:nvSpPr>
        <p:spPr/>
        <p:txBody>
          <a:bodyPr/>
          <a:lstStyle/>
          <a:p>
            <a:fld id="{D2B1C357-95EC-4A9F-AEEB-B6DB457D837C}" type="slidenum">
              <a:rPr lang="ru-RU" smtClean="0"/>
              <a:t>‹#›</a:t>
            </a:fld>
            <a:endParaRPr lang="ru-RU"/>
          </a:p>
        </p:txBody>
      </p:sp>
    </p:spTree>
    <p:extLst>
      <p:ext uri="{BB962C8B-B14F-4D97-AF65-F5344CB8AC3E}">
        <p14:creationId xmlns:p14="http://schemas.microsoft.com/office/powerpoint/2010/main" val="1000068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C506FCDD-D449-4911-F595-C1BA9DFB8E48}"/>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DA75422A-D359-03F5-64B3-6C4A5506D2D0}"/>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22D95D43-16C9-BDA9-27BE-948C2F160E36}"/>
              </a:ext>
            </a:extLst>
          </p:cNvPr>
          <p:cNvSpPr>
            <a:spLocks noGrp="1"/>
          </p:cNvSpPr>
          <p:nvPr>
            <p:ph type="dt" sz="half" idx="10"/>
          </p:nvPr>
        </p:nvSpPr>
        <p:spPr/>
        <p:txBody>
          <a:bodyPr/>
          <a:lstStyle/>
          <a:p>
            <a:fld id="{1EB46811-2398-4FCE-869E-C81777FA4794}" type="datetimeFigureOut">
              <a:rPr lang="ru-RU" smtClean="0"/>
              <a:t>20.08.2023</a:t>
            </a:fld>
            <a:endParaRPr lang="ru-RU"/>
          </a:p>
        </p:txBody>
      </p:sp>
      <p:sp>
        <p:nvSpPr>
          <p:cNvPr id="5" name="Нижний колонтитул 4">
            <a:extLst>
              <a:ext uri="{FF2B5EF4-FFF2-40B4-BE49-F238E27FC236}">
                <a16:creationId xmlns:a16="http://schemas.microsoft.com/office/drawing/2014/main" id="{54199445-8E29-996E-7A01-BC2B272B870E}"/>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2735CF6-B7FE-D65A-3082-C403AC220530}"/>
              </a:ext>
            </a:extLst>
          </p:cNvPr>
          <p:cNvSpPr>
            <a:spLocks noGrp="1"/>
          </p:cNvSpPr>
          <p:nvPr>
            <p:ph type="sldNum" sz="quarter" idx="12"/>
          </p:nvPr>
        </p:nvSpPr>
        <p:spPr/>
        <p:txBody>
          <a:bodyPr/>
          <a:lstStyle/>
          <a:p>
            <a:fld id="{D2B1C357-95EC-4A9F-AEEB-B6DB457D837C}" type="slidenum">
              <a:rPr lang="ru-RU" smtClean="0"/>
              <a:t>‹#›</a:t>
            </a:fld>
            <a:endParaRPr lang="ru-RU"/>
          </a:p>
        </p:txBody>
      </p:sp>
    </p:spTree>
    <p:extLst>
      <p:ext uri="{BB962C8B-B14F-4D97-AF65-F5344CB8AC3E}">
        <p14:creationId xmlns:p14="http://schemas.microsoft.com/office/powerpoint/2010/main" val="3457491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C717AD0-50AE-C3D8-205F-00E02D405872}"/>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8B1DFAAD-025E-F275-E882-EF15ED004B06}"/>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9B510666-76A5-298E-B09B-DD4A97BD5517}"/>
              </a:ext>
            </a:extLst>
          </p:cNvPr>
          <p:cNvSpPr>
            <a:spLocks noGrp="1"/>
          </p:cNvSpPr>
          <p:nvPr>
            <p:ph type="dt" sz="half" idx="10"/>
          </p:nvPr>
        </p:nvSpPr>
        <p:spPr/>
        <p:txBody>
          <a:bodyPr/>
          <a:lstStyle/>
          <a:p>
            <a:fld id="{1EB46811-2398-4FCE-869E-C81777FA4794}" type="datetimeFigureOut">
              <a:rPr lang="ru-RU" smtClean="0"/>
              <a:t>20.08.2023</a:t>
            </a:fld>
            <a:endParaRPr lang="ru-RU"/>
          </a:p>
        </p:txBody>
      </p:sp>
      <p:sp>
        <p:nvSpPr>
          <p:cNvPr id="5" name="Нижний колонтитул 4">
            <a:extLst>
              <a:ext uri="{FF2B5EF4-FFF2-40B4-BE49-F238E27FC236}">
                <a16:creationId xmlns:a16="http://schemas.microsoft.com/office/drawing/2014/main" id="{619F2855-169B-3C52-1277-5C0097FBB74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CD83D414-24B5-0C53-38FB-78E3F1247739}"/>
              </a:ext>
            </a:extLst>
          </p:cNvPr>
          <p:cNvSpPr>
            <a:spLocks noGrp="1"/>
          </p:cNvSpPr>
          <p:nvPr>
            <p:ph type="sldNum" sz="quarter" idx="12"/>
          </p:nvPr>
        </p:nvSpPr>
        <p:spPr/>
        <p:txBody>
          <a:bodyPr/>
          <a:lstStyle/>
          <a:p>
            <a:fld id="{D2B1C357-95EC-4A9F-AEEB-B6DB457D837C}" type="slidenum">
              <a:rPr lang="ru-RU" smtClean="0"/>
              <a:t>‹#›</a:t>
            </a:fld>
            <a:endParaRPr lang="ru-RU"/>
          </a:p>
        </p:txBody>
      </p:sp>
    </p:spTree>
    <p:extLst>
      <p:ext uri="{BB962C8B-B14F-4D97-AF65-F5344CB8AC3E}">
        <p14:creationId xmlns:p14="http://schemas.microsoft.com/office/powerpoint/2010/main" val="27787723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EC42A0-623E-0BDC-27F6-DC23F2643CCD}"/>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DB2CEB4B-AFB2-B730-12C1-98C6A6563C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462556BF-D9AB-0E6F-E7F8-73E2209D1216}"/>
              </a:ext>
            </a:extLst>
          </p:cNvPr>
          <p:cNvSpPr>
            <a:spLocks noGrp="1"/>
          </p:cNvSpPr>
          <p:nvPr>
            <p:ph type="dt" sz="half" idx="10"/>
          </p:nvPr>
        </p:nvSpPr>
        <p:spPr/>
        <p:txBody>
          <a:bodyPr/>
          <a:lstStyle/>
          <a:p>
            <a:fld id="{1EB46811-2398-4FCE-869E-C81777FA4794}" type="datetimeFigureOut">
              <a:rPr lang="ru-RU" smtClean="0"/>
              <a:t>20.08.2023</a:t>
            </a:fld>
            <a:endParaRPr lang="ru-RU"/>
          </a:p>
        </p:txBody>
      </p:sp>
      <p:sp>
        <p:nvSpPr>
          <p:cNvPr id="5" name="Нижний колонтитул 4">
            <a:extLst>
              <a:ext uri="{FF2B5EF4-FFF2-40B4-BE49-F238E27FC236}">
                <a16:creationId xmlns:a16="http://schemas.microsoft.com/office/drawing/2014/main" id="{D583128D-1AA0-1C53-3075-F5F36DE0E126}"/>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17998F5A-B1FD-31FF-24F7-23355CA1AD50}"/>
              </a:ext>
            </a:extLst>
          </p:cNvPr>
          <p:cNvSpPr>
            <a:spLocks noGrp="1"/>
          </p:cNvSpPr>
          <p:nvPr>
            <p:ph type="sldNum" sz="quarter" idx="12"/>
          </p:nvPr>
        </p:nvSpPr>
        <p:spPr/>
        <p:txBody>
          <a:bodyPr/>
          <a:lstStyle/>
          <a:p>
            <a:fld id="{D2B1C357-95EC-4A9F-AEEB-B6DB457D837C}" type="slidenum">
              <a:rPr lang="ru-RU" smtClean="0"/>
              <a:t>‹#›</a:t>
            </a:fld>
            <a:endParaRPr lang="ru-RU"/>
          </a:p>
        </p:txBody>
      </p:sp>
    </p:spTree>
    <p:extLst>
      <p:ext uri="{BB962C8B-B14F-4D97-AF65-F5344CB8AC3E}">
        <p14:creationId xmlns:p14="http://schemas.microsoft.com/office/powerpoint/2010/main" val="2571365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4CAD431-882B-C199-CB66-8C0CF7C9CE3D}"/>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ED7CFC67-4CAD-0157-5B4F-F8D98CDD3E19}"/>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F8FD9EB9-1CAA-241D-0EE6-A07F5C64EEAB}"/>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505A9ED1-84E3-F9E4-421A-6C64C9A18A70}"/>
              </a:ext>
            </a:extLst>
          </p:cNvPr>
          <p:cNvSpPr>
            <a:spLocks noGrp="1"/>
          </p:cNvSpPr>
          <p:nvPr>
            <p:ph type="dt" sz="half" idx="10"/>
          </p:nvPr>
        </p:nvSpPr>
        <p:spPr/>
        <p:txBody>
          <a:bodyPr/>
          <a:lstStyle/>
          <a:p>
            <a:fld id="{1EB46811-2398-4FCE-869E-C81777FA4794}" type="datetimeFigureOut">
              <a:rPr lang="ru-RU" smtClean="0"/>
              <a:t>20.08.2023</a:t>
            </a:fld>
            <a:endParaRPr lang="ru-RU"/>
          </a:p>
        </p:txBody>
      </p:sp>
      <p:sp>
        <p:nvSpPr>
          <p:cNvPr id="6" name="Нижний колонтитул 5">
            <a:extLst>
              <a:ext uri="{FF2B5EF4-FFF2-40B4-BE49-F238E27FC236}">
                <a16:creationId xmlns:a16="http://schemas.microsoft.com/office/drawing/2014/main" id="{7F70D7E1-2AAB-C70A-D84B-BA5E8BFE668C}"/>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8979A53B-6873-CCC1-EED5-2EE68E2C87E0}"/>
              </a:ext>
            </a:extLst>
          </p:cNvPr>
          <p:cNvSpPr>
            <a:spLocks noGrp="1"/>
          </p:cNvSpPr>
          <p:nvPr>
            <p:ph type="sldNum" sz="quarter" idx="12"/>
          </p:nvPr>
        </p:nvSpPr>
        <p:spPr/>
        <p:txBody>
          <a:bodyPr/>
          <a:lstStyle/>
          <a:p>
            <a:fld id="{D2B1C357-95EC-4A9F-AEEB-B6DB457D837C}" type="slidenum">
              <a:rPr lang="ru-RU" smtClean="0"/>
              <a:t>‹#›</a:t>
            </a:fld>
            <a:endParaRPr lang="ru-RU"/>
          </a:p>
        </p:txBody>
      </p:sp>
    </p:spTree>
    <p:extLst>
      <p:ext uri="{BB962C8B-B14F-4D97-AF65-F5344CB8AC3E}">
        <p14:creationId xmlns:p14="http://schemas.microsoft.com/office/powerpoint/2010/main" val="23348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1F7FE37-6340-FB61-7E1E-C0924A1DD148}"/>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335B56D1-CC06-2162-7071-EE96F69C91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ED473B7D-41A7-CC9B-E292-E5BB1F199760}"/>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6DF761B3-A92F-F370-FBA8-C74545409D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24E13609-2155-2C6E-9F13-D3B39956CFDA}"/>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5907273F-C8DF-383C-4AF2-A354D5431BE9}"/>
              </a:ext>
            </a:extLst>
          </p:cNvPr>
          <p:cNvSpPr>
            <a:spLocks noGrp="1"/>
          </p:cNvSpPr>
          <p:nvPr>
            <p:ph type="dt" sz="half" idx="10"/>
          </p:nvPr>
        </p:nvSpPr>
        <p:spPr/>
        <p:txBody>
          <a:bodyPr/>
          <a:lstStyle/>
          <a:p>
            <a:fld id="{1EB46811-2398-4FCE-869E-C81777FA4794}" type="datetimeFigureOut">
              <a:rPr lang="ru-RU" smtClean="0"/>
              <a:t>20.08.2023</a:t>
            </a:fld>
            <a:endParaRPr lang="ru-RU"/>
          </a:p>
        </p:txBody>
      </p:sp>
      <p:sp>
        <p:nvSpPr>
          <p:cNvPr id="8" name="Нижний колонтитул 7">
            <a:extLst>
              <a:ext uri="{FF2B5EF4-FFF2-40B4-BE49-F238E27FC236}">
                <a16:creationId xmlns:a16="http://schemas.microsoft.com/office/drawing/2014/main" id="{4A1E51C4-6CBA-E649-28F4-C9FCBE6C5A13}"/>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26F54C6A-B3E2-A828-2EB0-A0330F747BF2}"/>
              </a:ext>
            </a:extLst>
          </p:cNvPr>
          <p:cNvSpPr>
            <a:spLocks noGrp="1"/>
          </p:cNvSpPr>
          <p:nvPr>
            <p:ph type="sldNum" sz="quarter" idx="12"/>
          </p:nvPr>
        </p:nvSpPr>
        <p:spPr/>
        <p:txBody>
          <a:bodyPr/>
          <a:lstStyle/>
          <a:p>
            <a:fld id="{D2B1C357-95EC-4A9F-AEEB-B6DB457D837C}" type="slidenum">
              <a:rPr lang="ru-RU" smtClean="0"/>
              <a:t>‹#›</a:t>
            </a:fld>
            <a:endParaRPr lang="ru-RU"/>
          </a:p>
        </p:txBody>
      </p:sp>
    </p:spTree>
    <p:extLst>
      <p:ext uri="{BB962C8B-B14F-4D97-AF65-F5344CB8AC3E}">
        <p14:creationId xmlns:p14="http://schemas.microsoft.com/office/powerpoint/2010/main" val="918021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F913D42-8AA2-DE7F-068F-9A583AC1C642}"/>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902A37DF-D9FA-9FEB-B4FD-A4A3D6565607}"/>
              </a:ext>
            </a:extLst>
          </p:cNvPr>
          <p:cNvSpPr>
            <a:spLocks noGrp="1"/>
          </p:cNvSpPr>
          <p:nvPr>
            <p:ph type="dt" sz="half" idx="10"/>
          </p:nvPr>
        </p:nvSpPr>
        <p:spPr/>
        <p:txBody>
          <a:bodyPr/>
          <a:lstStyle/>
          <a:p>
            <a:fld id="{1EB46811-2398-4FCE-869E-C81777FA4794}" type="datetimeFigureOut">
              <a:rPr lang="ru-RU" smtClean="0"/>
              <a:t>20.08.2023</a:t>
            </a:fld>
            <a:endParaRPr lang="ru-RU"/>
          </a:p>
        </p:txBody>
      </p:sp>
      <p:sp>
        <p:nvSpPr>
          <p:cNvPr id="4" name="Нижний колонтитул 3">
            <a:extLst>
              <a:ext uri="{FF2B5EF4-FFF2-40B4-BE49-F238E27FC236}">
                <a16:creationId xmlns:a16="http://schemas.microsoft.com/office/drawing/2014/main" id="{C5A496DF-48F7-55BE-88C2-125F89A6517D}"/>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9C73772D-4D8B-7357-D6F9-CCE0D118BB9C}"/>
              </a:ext>
            </a:extLst>
          </p:cNvPr>
          <p:cNvSpPr>
            <a:spLocks noGrp="1"/>
          </p:cNvSpPr>
          <p:nvPr>
            <p:ph type="sldNum" sz="quarter" idx="12"/>
          </p:nvPr>
        </p:nvSpPr>
        <p:spPr/>
        <p:txBody>
          <a:bodyPr/>
          <a:lstStyle/>
          <a:p>
            <a:fld id="{D2B1C357-95EC-4A9F-AEEB-B6DB457D837C}" type="slidenum">
              <a:rPr lang="ru-RU" smtClean="0"/>
              <a:t>‹#›</a:t>
            </a:fld>
            <a:endParaRPr lang="ru-RU"/>
          </a:p>
        </p:txBody>
      </p:sp>
    </p:spTree>
    <p:extLst>
      <p:ext uri="{BB962C8B-B14F-4D97-AF65-F5344CB8AC3E}">
        <p14:creationId xmlns:p14="http://schemas.microsoft.com/office/powerpoint/2010/main" val="309080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3D01F56F-6C80-F34D-78A3-AAB47F873DBF}"/>
              </a:ext>
            </a:extLst>
          </p:cNvPr>
          <p:cNvSpPr>
            <a:spLocks noGrp="1"/>
          </p:cNvSpPr>
          <p:nvPr>
            <p:ph type="dt" sz="half" idx="10"/>
          </p:nvPr>
        </p:nvSpPr>
        <p:spPr/>
        <p:txBody>
          <a:bodyPr/>
          <a:lstStyle/>
          <a:p>
            <a:fld id="{1EB46811-2398-4FCE-869E-C81777FA4794}" type="datetimeFigureOut">
              <a:rPr lang="ru-RU" smtClean="0"/>
              <a:t>20.08.2023</a:t>
            </a:fld>
            <a:endParaRPr lang="ru-RU"/>
          </a:p>
        </p:txBody>
      </p:sp>
      <p:sp>
        <p:nvSpPr>
          <p:cNvPr id="3" name="Нижний колонтитул 2">
            <a:extLst>
              <a:ext uri="{FF2B5EF4-FFF2-40B4-BE49-F238E27FC236}">
                <a16:creationId xmlns:a16="http://schemas.microsoft.com/office/drawing/2014/main" id="{1272BB4C-6F01-C4AE-B3BB-0D3D7CC1681C}"/>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3B01B3C2-8AED-10CC-DE69-02E832E79F33}"/>
              </a:ext>
            </a:extLst>
          </p:cNvPr>
          <p:cNvSpPr>
            <a:spLocks noGrp="1"/>
          </p:cNvSpPr>
          <p:nvPr>
            <p:ph type="sldNum" sz="quarter" idx="12"/>
          </p:nvPr>
        </p:nvSpPr>
        <p:spPr/>
        <p:txBody>
          <a:bodyPr/>
          <a:lstStyle/>
          <a:p>
            <a:fld id="{D2B1C357-95EC-4A9F-AEEB-B6DB457D837C}" type="slidenum">
              <a:rPr lang="ru-RU" smtClean="0"/>
              <a:t>‹#›</a:t>
            </a:fld>
            <a:endParaRPr lang="ru-RU"/>
          </a:p>
        </p:txBody>
      </p:sp>
    </p:spTree>
    <p:extLst>
      <p:ext uri="{BB962C8B-B14F-4D97-AF65-F5344CB8AC3E}">
        <p14:creationId xmlns:p14="http://schemas.microsoft.com/office/powerpoint/2010/main" val="3546977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227E50A-986C-AD02-D046-64E067798509}"/>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5D10F0A4-B1A2-862D-55E7-8A4A933275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C2D185DB-0993-1D85-9EBC-BC98A5DAB4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5508C159-4706-58C1-4124-F618BE7A8B4F}"/>
              </a:ext>
            </a:extLst>
          </p:cNvPr>
          <p:cNvSpPr>
            <a:spLocks noGrp="1"/>
          </p:cNvSpPr>
          <p:nvPr>
            <p:ph type="dt" sz="half" idx="10"/>
          </p:nvPr>
        </p:nvSpPr>
        <p:spPr/>
        <p:txBody>
          <a:bodyPr/>
          <a:lstStyle/>
          <a:p>
            <a:fld id="{1EB46811-2398-4FCE-869E-C81777FA4794}" type="datetimeFigureOut">
              <a:rPr lang="ru-RU" smtClean="0"/>
              <a:t>20.08.2023</a:t>
            </a:fld>
            <a:endParaRPr lang="ru-RU"/>
          </a:p>
        </p:txBody>
      </p:sp>
      <p:sp>
        <p:nvSpPr>
          <p:cNvPr id="6" name="Нижний колонтитул 5">
            <a:extLst>
              <a:ext uri="{FF2B5EF4-FFF2-40B4-BE49-F238E27FC236}">
                <a16:creationId xmlns:a16="http://schemas.microsoft.com/office/drawing/2014/main" id="{1200061A-DC8C-B174-8EC5-F8F953B3ACFC}"/>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41DDEB2C-2172-93F9-336A-2882294A011C}"/>
              </a:ext>
            </a:extLst>
          </p:cNvPr>
          <p:cNvSpPr>
            <a:spLocks noGrp="1"/>
          </p:cNvSpPr>
          <p:nvPr>
            <p:ph type="sldNum" sz="quarter" idx="12"/>
          </p:nvPr>
        </p:nvSpPr>
        <p:spPr/>
        <p:txBody>
          <a:bodyPr/>
          <a:lstStyle/>
          <a:p>
            <a:fld id="{D2B1C357-95EC-4A9F-AEEB-B6DB457D837C}" type="slidenum">
              <a:rPr lang="ru-RU" smtClean="0"/>
              <a:t>‹#›</a:t>
            </a:fld>
            <a:endParaRPr lang="ru-RU"/>
          </a:p>
        </p:txBody>
      </p:sp>
    </p:spTree>
    <p:extLst>
      <p:ext uri="{BB962C8B-B14F-4D97-AF65-F5344CB8AC3E}">
        <p14:creationId xmlns:p14="http://schemas.microsoft.com/office/powerpoint/2010/main" val="4104087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4982D7E-1076-9EDD-CC88-F487BDD5B6EA}"/>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0F286899-C2F0-E29F-A4D2-7A9F946DA5B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CF92D0A0-EDA5-8373-33FF-88D9D48CE2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06086A56-C319-C191-913F-D060CF13B02A}"/>
              </a:ext>
            </a:extLst>
          </p:cNvPr>
          <p:cNvSpPr>
            <a:spLocks noGrp="1"/>
          </p:cNvSpPr>
          <p:nvPr>
            <p:ph type="dt" sz="half" idx="10"/>
          </p:nvPr>
        </p:nvSpPr>
        <p:spPr/>
        <p:txBody>
          <a:bodyPr/>
          <a:lstStyle/>
          <a:p>
            <a:fld id="{1EB46811-2398-4FCE-869E-C81777FA4794}" type="datetimeFigureOut">
              <a:rPr lang="ru-RU" smtClean="0"/>
              <a:t>20.08.2023</a:t>
            </a:fld>
            <a:endParaRPr lang="ru-RU"/>
          </a:p>
        </p:txBody>
      </p:sp>
      <p:sp>
        <p:nvSpPr>
          <p:cNvPr id="6" name="Нижний колонтитул 5">
            <a:extLst>
              <a:ext uri="{FF2B5EF4-FFF2-40B4-BE49-F238E27FC236}">
                <a16:creationId xmlns:a16="http://schemas.microsoft.com/office/drawing/2014/main" id="{DCEF5ACF-ECC1-5160-4F7D-1A4F42F88C38}"/>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E9528B2E-1399-5F9C-6B02-858917C57578}"/>
              </a:ext>
            </a:extLst>
          </p:cNvPr>
          <p:cNvSpPr>
            <a:spLocks noGrp="1"/>
          </p:cNvSpPr>
          <p:nvPr>
            <p:ph type="sldNum" sz="quarter" idx="12"/>
          </p:nvPr>
        </p:nvSpPr>
        <p:spPr/>
        <p:txBody>
          <a:bodyPr/>
          <a:lstStyle/>
          <a:p>
            <a:fld id="{D2B1C357-95EC-4A9F-AEEB-B6DB457D837C}" type="slidenum">
              <a:rPr lang="ru-RU" smtClean="0"/>
              <a:t>‹#›</a:t>
            </a:fld>
            <a:endParaRPr lang="ru-RU"/>
          </a:p>
        </p:txBody>
      </p:sp>
    </p:spTree>
    <p:extLst>
      <p:ext uri="{BB962C8B-B14F-4D97-AF65-F5344CB8AC3E}">
        <p14:creationId xmlns:p14="http://schemas.microsoft.com/office/powerpoint/2010/main" val="3771351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4350B15-C499-B510-09C7-4320814F90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6370D0A6-4690-F1A5-DEBE-40F3016CF0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484391F4-3FF3-C588-35DB-4740EBD64B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B46811-2398-4FCE-869E-C81777FA4794}" type="datetimeFigureOut">
              <a:rPr lang="ru-RU" smtClean="0"/>
              <a:t>20.08.2023</a:t>
            </a:fld>
            <a:endParaRPr lang="ru-RU"/>
          </a:p>
        </p:txBody>
      </p:sp>
      <p:sp>
        <p:nvSpPr>
          <p:cNvPr id="5" name="Нижний колонтитул 4">
            <a:extLst>
              <a:ext uri="{FF2B5EF4-FFF2-40B4-BE49-F238E27FC236}">
                <a16:creationId xmlns:a16="http://schemas.microsoft.com/office/drawing/2014/main" id="{86ADDF90-083C-BACE-512B-D3493F45D3D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1CC718C3-2574-8B42-DE1F-60364530C7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B1C357-95EC-4A9F-AEEB-B6DB457D837C}" type="slidenum">
              <a:rPr lang="ru-RU" smtClean="0"/>
              <a:t>‹#›</a:t>
            </a:fld>
            <a:endParaRPr lang="ru-RU"/>
          </a:p>
        </p:txBody>
      </p:sp>
    </p:spTree>
    <p:extLst>
      <p:ext uri="{BB962C8B-B14F-4D97-AF65-F5344CB8AC3E}">
        <p14:creationId xmlns:p14="http://schemas.microsoft.com/office/powerpoint/2010/main" val="12953524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E551941-3CF1-AFA4-A4A1-4A8831F87E55}"/>
              </a:ext>
            </a:extLst>
          </p:cNvPr>
          <p:cNvSpPr>
            <a:spLocks noGrp="1"/>
          </p:cNvSpPr>
          <p:nvPr>
            <p:ph type="ctrTitle"/>
          </p:nvPr>
        </p:nvSpPr>
        <p:spPr/>
        <p:txBody>
          <a:bodyPr>
            <a:normAutofit/>
          </a:bodyPr>
          <a:lstStyle/>
          <a:p>
            <a:r>
              <a:rPr lang="ru-RU" dirty="0"/>
              <a:t>Модуль 3. Геоэкономика и геополитика</a:t>
            </a:r>
          </a:p>
        </p:txBody>
      </p:sp>
      <p:sp>
        <p:nvSpPr>
          <p:cNvPr id="3" name="Подзаголовок 2">
            <a:extLst>
              <a:ext uri="{FF2B5EF4-FFF2-40B4-BE49-F238E27FC236}">
                <a16:creationId xmlns:a16="http://schemas.microsoft.com/office/drawing/2014/main" id="{D96A7C7A-6ADC-987F-879A-7DBBE353A0F7}"/>
              </a:ext>
            </a:extLst>
          </p:cNvPr>
          <p:cNvSpPr>
            <a:spLocks noGrp="1"/>
          </p:cNvSpPr>
          <p:nvPr>
            <p:ph type="subTitle" idx="1"/>
          </p:nvPr>
        </p:nvSpPr>
        <p:spPr/>
        <p:txBody>
          <a:bodyPr/>
          <a:lstStyle/>
          <a:p>
            <a:r>
              <a:rPr lang="ru-RU" dirty="0"/>
              <a:t>Тема 3.1. Базовые категории геополитики</a:t>
            </a:r>
          </a:p>
        </p:txBody>
      </p:sp>
    </p:spTree>
    <p:extLst>
      <p:ext uri="{BB962C8B-B14F-4D97-AF65-F5344CB8AC3E}">
        <p14:creationId xmlns:p14="http://schemas.microsoft.com/office/powerpoint/2010/main" val="639657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5CF384F-07ED-4485-2B41-6ECC7D1A5C21}"/>
              </a:ext>
            </a:extLst>
          </p:cNvPr>
          <p:cNvSpPr>
            <a:spLocks noGrp="1"/>
          </p:cNvSpPr>
          <p:nvPr>
            <p:ph type="title"/>
          </p:nvPr>
        </p:nvSpPr>
        <p:spPr/>
        <p:txBody>
          <a:bodyPr/>
          <a:lstStyle/>
          <a:p>
            <a:pPr algn="ctr"/>
            <a:r>
              <a:rPr lang="ru-RU" dirty="0" err="1"/>
              <a:t>С.Хантингтон</a:t>
            </a:r>
            <a:r>
              <a:rPr lang="ru-RU" dirty="0"/>
              <a:t> </a:t>
            </a:r>
            <a:br>
              <a:rPr lang="ru-RU" dirty="0"/>
            </a:br>
            <a:r>
              <a:rPr lang="ru-RU" b="1" i="0" u="sng" dirty="0">
                <a:solidFill>
                  <a:srgbClr val="000000"/>
                </a:solidFill>
                <a:effectLst/>
                <a:latin typeface="Arial" panose="020B0604020202020204" pitchFamily="34" charset="0"/>
              </a:rPr>
              <a:t>“Столкновение цивилизаций?”</a:t>
            </a:r>
            <a:endParaRPr lang="ru-RU" dirty="0"/>
          </a:p>
        </p:txBody>
      </p:sp>
      <p:sp>
        <p:nvSpPr>
          <p:cNvPr id="3" name="Объект 2">
            <a:extLst>
              <a:ext uri="{FF2B5EF4-FFF2-40B4-BE49-F238E27FC236}">
                <a16:creationId xmlns:a16="http://schemas.microsoft.com/office/drawing/2014/main" id="{86191210-95F9-FB42-6829-52660AE6BD62}"/>
              </a:ext>
            </a:extLst>
          </p:cNvPr>
          <p:cNvSpPr>
            <a:spLocks noGrp="1"/>
          </p:cNvSpPr>
          <p:nvPr>
            <p:ph idx="1"/>
          </p:nvPr>
        </p:nvSpPr>
        <p:spPr/>
        <p:txBody>
          <a:bodyPr>
            <a:normAutofit fontScale="92500" lnSpcReduction="20000"/>
          </a:bodyPr>
          <a:lstStyle/>
          <a:p>
            <a:pPr algn="just"/>
            <a:r>
              <a:rPr lang="ru-RU" b="1" i="1" dirty="0">
                <a:solidFill>
                  <a:srgbClr val="000000"/>
                </a:solidFill>
                <a:effectLst/>
                <a:latin typeface="Arial" panose="020B0604020202020204" pitchFamily="34" charset="0"/>
              </a:rPr>
              <a:t>Теория цивилизаций занимает умы ученых-</a:t>
            </a:r>
            <a:r>
              <a:rPr lang="ru-RU" b="1" i="1" dirty="0" err="1">
                <a:solidFill>
                  <a:srgbClr val="000000"/>
                </a:solidFill>
                <a:effectLst/>
                <a:latin typeface="Arial" panose="020B0604020202020204" pitchFamily="34" charset="0"/>
              </a:rPr>
              <a:t>геополитиков</a:t>
            </a:r>
            <a:r>
              <a:rPr lang="ru-RU" b="1" i="1" dirty="0">
                <a:solidFill>
                  <a:srgbClr val="000000"/>
                </a:solidFill>
                <a:effectLst/>
                <a:latin typeface="Arial" panose="020B0604020202020204" pitchFamily="34" charset="0"/>
              </a:rPr>
              <a:t> и в конце XX в</a:t>
            </a:r>
            <a:r>
              <a:rPr lang="ru-RU" b="0" i="0" dirty="0">
                <a:solidFill>
                  <a:srgbClr val="000000"/>
                </a:solidFill>
                <a:effectLst/>
                <a:latin typeface="Arial" panose="020B0604020202020204" pitchFamily="34" charset="0"/>
              </a:rPr>
              <a:t>. Так, много споров вызвала книга профессора Гарвардского университета </a:t>
            </a:r>
            <a:r>
              <a:rPr lang="ru-RU" b="1" i="0" u="sng" dirty="0" err="1">
                <a:solidFill>
                  <a:srgbClr val="000000"/>
                </a:solidFill>
                <a:effectLst/>
                <a:latin typeface="Arial" panose="020B0604020202020204" pitchFamily="34" charset="0"/>
              </a:rPr>
              <a:t>Сэмуэля</a:t>
            </a:r>
            <a:r>
              <a:rPr lang="ru-RU" b="1" i="0" u="sng" dirty="0">
                <a:solidFill>
                  <a:srgbClr val="000000"/>
                </a:solidFill>
                <a:effectLst/>
                <a:latin typeface="Arial" panose="020B0604020202020204" pitchFamily="34" charset="0"/>
              </a:rPr>
              <a:t> Хантингтона (р. 1927) (1993 г.).</a:t>
            </a:r>
            <a:r>
              <a:rPr lang="ru-RU" b="0" i="0" dirty="0">
                <a:solidFill>
                  <a:srgbClr val="000000"/>
                </a:solidFill>
                <a:effectLst/>
                <a:latin typeface="Arial" panose="020B0604020202020204" pitchFamily="34" charset="0"/>
              </a:rPr>
              <a:t> Автор утверждает, что </a:t>
            </a:r>
            <a:r>
              <a:rPr lang="ru-RU" b="1" i="1" dirty="0">
                <a:solidFill>
                  <a:srgbClr val="000000"/>
                </a:solidFill>
                <a:effectLst/>
                <a:latin typeface="Arial" panose="020B0604020202020204" pitchFamily="34" charset="0"/>
              </a:rPr>
              <a:t>в XXI в. основным источником конфликтов будут не экономика или идеология, а цивилизационные различия. Он считает, что </a:t>
            </a:r>
            <a:r>
              <a:rPr lang="ru-RU" b="1" i="0" u="sng" dirty="0">
                <a:solidFill>
                  <a:srgbClr val="000000"/>
                </a:solidFill>
                <a:effectLst/>
                <a:latin typeface="Arial" panose="020B0604020202020204" pitchFamily="34" charset="0"/>
              </a:rPr>
              <a:t>“Столкновение цивилизаций станет доминирующим фактором мировой политики. Линии разлома между цивилизациями — это и есть линии будущих фронтов”.</a:t>
            </a:r>
            <a:r>
              <a:rPr lang="ru-RU" b="0" i="0" dirty="0">
                <a:solidFill>
                  <a:srgbClr val="000000"/>
                </a:solidFill>
                <a:effectLst/>
                <a:latin typeface="Arial" panose="020B0604020202020204" pitchFamily="34" charset="0"/>
              </a:rPr>
              <a:t> </a:t>
            </a:r>
            <a:r>
              <a:rPr lang="ru-RU" b="1" i="1" dirty="0">
                <a:solidFill>
                  <a:srgbClr val="000000"/>
                </a:solidFill>
                <a:effectLst/>
                <a:latin typeface="Arial" panose="020B0604020202020204" pitchFamily="34" charset="0"/>
              </a:rPr>
              <a:t>Картина мира в XXI в. видится ему как результат взаимодействия и соперничества “семи-восьми крупных цивилизаций”, среди которых будет и </a:t>
            </a:r>
            <a:r>
              <a:rPr lang="ru-RU" sz="3500" b="1" i="1" dirty="0">
                <a:solidFill>
                  <a:srgbClr val="C00000"/>
                </a:solidFill>
                <a:effectLst/>
                <a:latin typeface="Arial" panose="020B0604020202020204" pitchFamily="34" charset="0"/>
              </a:rPr>
              <a:t>“православно-славянская”</a:t>
            </a:r>
            <a:r>
              <a:rPr lang="ru-RU" b="1" i="1" dirty="0">
                <a:solidFill>
                  <a:srgbClr val="000000"/>
                </a:solidFill>
                <a:effectLst/>
                <a:latin typeface="Arial" panose="020B0604020202020204" pitchFamily="34" charset="0"/>
              </a:rPr>
              <a:t>, противостоящая насильственной вестернизации</a:t>
            </a:r>
            <a:r>
              <a:rPr lang="ru-RU" b="0" i="0" dirty="0">
                <a:solidFill>
                  <a:srgbClr val="000000"/>
                </a:solidFill>
                <a:effectLst/>
                <a:latin typeface="Arial" panose="020B0604020202020204" pitchFamily="34" charset="0"/>
              </a:rPr>
              <a:t>”.</a:t>
            </a:r>
            <a:endParaRPr lang="ru-RU" dirty="0"/>
          </a:p>
        </p:txBody>
      </p:sp>
    </p:spTree>
    <p:extLst>
      <p:ext uri="{BB962C8B-B14F-4D97-AF65-F5344CB8AC3E}">
        <p14:creationId xmlns:p14="http://schemas.microsoft.com/office/powerpoint/2010/main" val="4285695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4136BDDF-6EFD-4F8A-5F4A-66A7D0EFB8FF}"/>
              </a:ext>
            </a:extLst>
          </p:cNvPr>
          <p:cNvSpPr>
            <a:spLocks noGrp="1"/>
          </p:cNvSpPr>
          <p:nvPr>
            <p:ph idx="4294967295"/>
          </p:nvPr>
        </p:nvSpPr>
        <p:spPr>
          <a:xfrm>
            <a:off x="0" y="1404730"/>
            <a:ext cx="10515600" cy="4772233"/>
          </a:xfrm>
        </p:spPr>
        <p:txBody>
          <a:bodyPr/>
          <a:lstStyle/>
          <a:p>
            <a:pPr marL="0" indent="0" algn="just">
              <a:lnSpc>
                <a:spcPct val="150000"/>
              </a:lnSpc>
              <a:buNone/>
            </a:pPr>
            <a:r>
              <a:rPr lang="ru-RU" b="1" i="1" dirty="0">
                <a:solidFill>
                  <a:srgbClr val="000000"/>
                </a:solidFill>
                <a:effectLst/>
                <a:latin typeface="Arial" panose="020B0604020202020204" pitchFamily="34" charset="0"/>
              </a:rPr>
              <a:t>Геополитика стала комплексной многоуровневой дисциплиной, как стал многополярным и многомерным мир, многоуровневой — глобальная мировая политика.</a:t>
            </a:r>
            <a:endParaRPr lang="ru-RU" dirty="0"/>
          </a:p>
        </p:txBody>
      </p:sp>
    </p:spTree>
    <p:extLst>
      <p:ext uri="{BB962C8B-B14F-4D97-AF65-F5344CB8AC3E}">
        <p14:creationId xmlns:p14="http://schemas.microsoft.com/office/powerpoint/2010/main" val="2475905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E549D31-FE74-19B9-6D94-862A6D0CEA17}"/>
              </a:ext>
            </a:extLst>
          </p:cNvPr>
          <p:cNvSpPr>
            <a:spLocks noGrp="1"/>
          </p:cNvSpPr>
          <p:nvPr>
            <p:ph type="title"/>
          </p:nvPr>
        </p:nvSpPr>
        <p:spPr/>
        <p:txBody>
          <a:bodyPr/>
          <a:lstStyle/>
          <a:p>
            <a:pPr algn="ctr"/>
            <a:r>
              <a:rPr lang="ru-RU" dirty="0"/>
              <a:t>Уровни геополитики как ее предмет</a:t>
            </a:r>
          </a:p>
        </p:txBody>
      </p:sp>
      <p:sp>
        <p:nvSpPr>
          <p:cNvPr id="3" name="Объект 2">
            <a:extLst>
              <a:ext uri="{FF2B5EF4-FFF2-40B4-BE49-F238E27FC236}">
                <a16:creationId xmlns:a16="http://schemas.microsoft.com/office/drawing/2014/main" id="{72BAB806-24E9-DC65-AE16-7AB3CFF86BB0}"/>
              </a:ext>
            </a:extLst>
          </p:cNvPr>
          <p:cNvSpPr>
            <a:spLocks noGrp="1"/>
          </p:cNvSpPr>
          <p:nvPr>
            <p:ph idx="1"/>
          </p:nvPr>
        </p:nvSpPr>
        <p:spPr/>
        <p:txBody>
          <a:bodyPr/>
          <a:lstStyle/>
          <a:p>
            <a:pPr algn="just"/>
            <a:r>
              <a:rPr lang="ru-RU" b="1" i="0" dirty="0">
                <a:solidFill>
                  <a:srgbClr val="000000"/>
                </a:solidFill>
                <a:effectLst/>
                <a:latin typeface="Arial" panose="020B0604020202020204" pitchFamily="34" charset="0"/>
              </a:rPr>
              <a:t>Современная геополитика анализирует развитие событий на </a:t>
            </a:r>
            <a:r>
              <a:rPr lang="ru-RU" b="1" i="0" dirty="0">
                <a:solidFill>
                  <a:srgbClr val="C00000"/>
                </a:solidFill>
                <a:effectLst/>
                <a:latin typeface="Arial" panose="020B0604020202020204" pitchFamily="34" charset="0"/>
              </a:rPr>
              <a:t>глобальном, региональном, субрегиональном и внутригосударственном уровнях, отражающих интересы государств</a:t>
            </a:r>
            <a:r>
              <a:rPr lang="ru-RU" b="0" i="0" dirty="0">
                <a:solidFill>
                  <a:srgbClr val="C00000"/>
                </a:solidFill>
                <a:effectLst/>
                <a:latin typeface="Arial" panose="020B0604020202020204" pitchFamily="34" charset="0"/>
              </a:rPr>
              <a:t>.</a:t>
            </a:r>
            <a:r>
              <a:rPr lang="ru-RU" b="0" i="0" dirty="0">
                <a:solidFill>
                  <a:srgbClr val="000000"/>
                </a:solidFill>
                <a:effectLst/>
                <a:latin typeface="Arial" panose="020B0604020202020204" pitchFamily="34" charset="0"/>
              </a:rPr>
              <a:t> </a:t>
            </a:r>
            <a:r>
              <a:rPr lang="ru-RU" b="1" i="1" dirty="0">
                <a:solidFill>
                  <a:srgbClr val="000000"/>
                </a:solidFill>
                <a:effectLst/>
                <a:latin typeface="Arial" panose="020B0604020202020204" pitchFamily="34" charset="0"/>
              </a:rPr>
              <a:t>Под воздействием новых обстоятельств мир постоянно меняется, его база насыщается новыми элементами</a:t>
            </a:r>
            <a:r>
              <a:rPr lang="ru-RU" b="0" i="0" dirty="0">
                <a:solidFill>
                  <a:srgbClr val="000000"/>
                </a:solidFill>
                <a:effectLst/>
                <a:latin typeface="Arial" panose="020B0604020202020204" pitchFamily="34" charset="0"/>
              </a:rPr>
              <a:t>, </a:t>
            </a:r>
            <a:r>
              <a:rPr lang="ru-RU" b="1" i="0" u="sng" dirty="0">
                <a:solidFill>
                  <a:srgbClr val="000000"/>
                </a:solidFill>
                <a:effectLst/>
                <a:latin typeface="Arial" panose="020B0604020202020204" pitchFamily="34" charset="0"/>
              </a:rPr>
              <a:t>которые не отменяют географические факторы, а добавляются к ним и формируют геополитическую модель современного мира. Эта модель находится скорее в динамике, чем в статике.</a:t>
            </a:r>
            <a:endParaRPr lang="ru-RU" dirty="0"/>
          </a:p>
        </p:txBody>
      </p:sp>
    </p:spTree>
    <p:extLst>
      <p:ext uri="{BB962C8B-B14F-4D97-AF65-F5344CB8AC3E}">
        <p14:creationId xmlns:p14="http://schemas.microsoft.com/office/powerpoint/2010/main" val="762896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5688888-92D2-F4F9-D541-B9F25D1399BB}"/>
              </a:ext>
            </a:extLst>
          </p:cNvPr>
          <p:cNvSpPr>
            <a:spLocks noGrp="1"/>
          </p:cNvSpPr>
          <p:nvPr>
            <p:ph type="title"/>
          </p:nvPr>
        </p:nvSpPr>
        <p:spPr/>
        <p:txBody>
          <a:bodyPr/>
          <a:lstStyle/>
          <a:p>
            <a:r>
              <a:rPr lang="ru-RU" dirty="0"/>
              <a:t>Экономические процессы в геополитике</a:t>
            </a:r>
          </a:p>
        </p:txBody>
      </p:sp>
      <p:sp>
        <p:nvSpPr>
          <p:cNvPr id="3" name="Объект 2">
            <a:extLst>
              <a:ext uri="{FF2B5EF4-FFF2-40B4-BE49-F238E27FC236}">
                <a16:creationId xmlns:a16="http://schemas.microsoft.com/office/drawing/2014/main" id="{23651F91-5C5E-C993-23BE-A68E0D225998}"/>
              </a:ext>
            </a:extLst>
          </p:cNvPr>
          <p:cNvSpPr>
            <a:spLocks noGrp="1"/>
          </p:cNvSpPr>
          <p:nvPr>
            <p:ph idx="1"/>
          </p:nvPr>
        </p:nvSpPr>
        <p:spPr/>
        <p:txBody>
          <a:bodyPr/>
          <a:lstStyle/>
          <a:p>
            <a:pPr algn="just"/>
            <a:r>
              <a:rPr lang="ru-RU" b="1" i="0" dirty="0">
                <a:solidFill>
                  <a:srgbClr val="000000"/>
                </a:solidFill>
                <a:effectLst/>
                <a:latin typeface="Arial" panose="020B0604020202020204" pitchFamily="34" charset="0"/>
              </a:rPr>
              <a:t>С середины XX в.</a:t>
            </a:r>
            <a:r>
              <a:rPr lang="ru-RU" b="0" i="0" dirty="0">
                <a:solidFill>
                  <a:srgbClr val="000000"/>
                </a:solidFill>
                <a:effectLst/>
                <a:latin typeface="Arial" panose="020B0604020202020204" pitchFamily="34" charset="0"/>
              </a:rPr>
              <a:t> в результате бурно протекающей научно-технической революции </a:t>
            </a:r>
            <a:r>
              <a:rPr lang="ru-RU" b="1" i="0" dirty="0">
                <a:solidFill>
                  <a:srgbClr val="000000"/>
                </a:solidFill>
                <a:effectLst/>
                <a:latin typeface="Arial" panose="020B0604020202020204" pitchFamily="34" charset="0"/>
              </a:rPr>
              <a:t>к новым элементам предмета геополитики добавились экономические процессы. </a:t>
            </a:r>
            <a:r>
              <a:rPr lang="ru-RU" b="0" i="0" dirty="0">
                <a:solidFill>
                  <a:srgbClr val="000000"/>
                </a:solidFill>
                <a:effectLst/>
                <a:latin typeface="Arial" panose="020B0604020202020204" pitchFamily="34" charset="0"/>
              </a:rPr>
              <a:t>Их влияние на политическую ситуацию в мире в конце XX столетия резко возросло. </a:t>
            </a:r>
            <a:r>
              <a:rPr lang="ru-RU" b="1" i="1" dirty="0">
                <a:solidFill>
                  <a:srgbClr val="000000"/>
                </a:solidFill>
                <a:effectLst/>
                <a:latin typeface="Arial" panose="020B0604020202020204" pitchFamily="34" charset="0"/>
              </a:rPr>
              <a:t>Общественное разделение труда, связанное во многом с НТР, добычей природных ископаемых, их переработкой, утилизацией отходов и другими факторами, привело к реальной глобализации экономических процессов</a:t>
            </a:r>
            <a:r>
              <a:rPr lang="ru-RU" b="0" i="0" dirty="0">
                <a:solidFill>
                  <a:srgbClr val="000000"/>
                </a:solidFill>
                <a:effectLst/>
                <a:latin typeface="Arial" panose="020B0604020202020204" pitchFamily="34" charset="0"/>
              </a:rPr>
              <a:t>. Это выразилось не только в технико-технологическом и организационном плане.</a:t>
            </a:r>
            <a:endParaRPr lang="ru-RU" dirty="0"/>
          </a:p>
        </p:txBody>
      </p:sp>
    </p:spTree>
    <p:extLst>
      <p:ext uri="{BB962C8B-B14F-4D97-AF65-F5344CB8AC3E}">
        <p14:creationId xmlns:p14="http://schemas.microsoft.com/office/powerpoint/2010/main" val="37862617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23944BD-582C-E3E1-91EA-C8FD1B5D06E8}"/>
              </a:ext>
            </a:extLst>
          </p:cNvPr>
          <p:cNvSpPr>
            <a:spLocks noGrp="1"/>
          </p:cNvSpPr>
          <p:nvPr>
            <p:ph type="title"/>
          </p:nvPr>
        </p:nvSpPr>
        <p:spPr/>
        <p:txBody>
          <a:bodyPr/>
          <a:lstStyle/>
          <a:p>
            <a:pPr algn="ctr"/>
            <a:r>
              <a:rPr lang="ru-RU" dirty="0"/>
              <a:t>Экономические факторы геополитики</a:t>
            </a:r>
          </a:p>
        </p:txBody>
      </p:sp>
      <p:sp>
        <p:nvSpPr>
          <p:cNvPr id="3" name="Объект 2">
            <a:extLst>
              <a:ext uri="{FF2B5EF4-FFF2-40B4-BE49-F238E27FC236}">
                <a16:creationId xmlns:a16="http://schemas.microsoft.com/office/drawing/2014/main" id="{8EC3FAD7-EB8B-1A67-3517-35DA00EF8030}"/>
              </a:ext>
            </a:extLst>
          </p:cNvPr>
          <p:cNvSpPr>
            <a:spLocks noGrp="1"/>
          </p:cNvSpPr>
          <p:nvPr>
            <p:ph idx="1"/>
          </p:nvPr>
        </p:nvSpPr>
        <p:spPr/>
        <p:txBody>
          <a:bodyPr>
            <a:normAutofit lnSpcReduction="10000"/>
          </a:bodyPr>
          <a:lstStyle/>
          <a:p>
            <a:pPr algn="just"/>
            <a:r>
              <a:rPr lang="ru-RU" b="1" i="0" dirty="0">
                <a:solidFill>
                  <a:srgbClr val="C00000"/>
                </a:solidFill>
                <a:effectLst/>
                <a:latin typeface="Arial" panose="020B0604020202020204" pitchFamily="34" charset="0"/>
              </a:rPr>
              <a:t>Экономические факторы в XXI в. будут оказывать еще большее влияние</a:t>
            </a:r>
            <a:r>
              <a:rPr lang="ru-RU" b="1" i="0" dirty="0">
                <a:solidFill>
                  <a:srgbClr val="000000"/>
                </a:solidFill>
                <a:effectLst/>
                <a:latin typeface="Arial" panose="020B0604020202020204" pitchFamily="34" charset="0"/>
              </a:rPr>
              <a:t>, и экономические конфликты лишь закрепятся на первом месте среди всех видов межгосударственных, межнациональных конфликтов. Для их решения </a:t>
            </a:r>
            <a:r>
              <a:rPr lang="ru-RU" b="1" i="0" dirty="0">
                <a:solidFill>
                  <a:srgbClr val="C00000"/>
                </a:solidFill>
                <a:effectLst/>
                <a:latin typeface="Arial" panose="020B0604020202020204" pitchFamily="34" charset="0"/>
              </a:rPr>
              <a:t>будет чаще использоваться сила — военная и военно-политическая, которая в свою очередь зависит от состояния экономики</a:t>
            </a:r>
            <a:r>
              <a:rPr lang="ru-RU" b="0" i="0" dirty="0">
                <a:solidFill>
                  <a:srgbClr val="C00000"/>
                </a:solidFill>
                <a:effectLst/>
                <a:latin typeface="Arial" panose="020B0604020202020204" pitchFamily="34" charset="0"/>
              </a:rPr>
              <a:t>.</a:t>
            </a:r>
          </a:p>
          <a:p>
            <a:pPr algn="just"/>
            <a:r>
              <a:rPr lang="ru-RU" b="1" i="0" dirty="0">
                <a:solidFill>
                  <a:srgbClr val="000000"/>
                </a:solidFill>
                <a:effectLst/>
                <a:latin typeface="Arial" panose="020B0604020202020204" pitchFamily="34" charset="0"/>
              </a:rPr>
              <a:t>Поэтому сегодня любой анализ геополитической ситуации без анализа экономических факторов не позволит сделать научно обоснованных выводов и дать разумные рекомендации политическим лидерам.</a:t>
            </a:r>
            <a:endParaRPr lang="ru-RU" b="0" i="0" dirty="0">
              <a:solidFill>
                <a:srgbClr val="000000"/>
              </a:solidFill>
              <a:effectLst/>
              <a:latin typeface="Arial" panose="020B0604020202020204" pitchFamily="34" charset="0"/>
            </a:endParaRPr>
          </a:p>
          <a:p>
            <a:endParaRPr lang="ru-RU" dirty="0"/>
          </a:p>
        </p:txBody>
      </p:sp>
    </p:spTree>
    <p:extLst>
      <p:ext uri="{BB962C8B-B14F-4D97-AF65-F5344CB8AC3E}">
        <p14:creationId xmlns:p14="http://schemas.microsoft.com/office/powerpoint/2010/main" val="13705718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AF4274B-8F41-4CBE-C9D5-76CB413999E0}"/>
              </a:ext>
            </a:extLst>
          </p:cNvPr>
          <p:cNvSpPr>
            <a:spLocks noGrp="1"/>
          </p:cNvSpPr>
          <p:nvPr>
            <p:ph type="title"/>
          </p:nvPr>
        </p:nvSpPr>
        <p:spPr/>
        <p:txBody>
          <a:bodyPr/>
          <a:lstStyle/>
          <a:p>
            <a:pPr algn="ctr"/>
            <a:r>
              <a:rPr lang="ru-RU" dirty="0"/>
              <a:t>Первые два фактора определяющие геополитику</a:t>
            </a:r>
          </a:p>
        </p:txBody>
      </p:sp>
      <p:sp>
        <p:nvSpPr>
          <p:cNvPr id="3" name="Объект 2">
            <a:extLst>
              <a:ext uri="{FF2B5EF4-FFF2-40B4-BE49-F238E27FC236}">
                <a16:creationId xmlns:a16="http://schemas.microsoft.com/office/drawing/2014/main" id="{3DE26724-F250-2315-86C7-C0BC84AD4B70}"/>
              </a:ext>
            </a:extLst>
          </p:cNvPr>
          <p:cNvSpPr>
            <a:spLocks noGrp="1"/>
          </p:cNvSpPr>
          <p:nvPr>
            <p:ph idx="1"/>
          </p:nvPr>
        </p:nvSpPr>
        <p:spPr/>
        <p:txBody>
          <a:bodyPr/>
          <a:lstStyle/>
          <a:p>
            <a:pPr algn="just"/>
            <a:r>
              <a:rPr lang="ru-RU" b="1" i="0" dirty="0">
                <a:solidFill>
                  <a:srgbClr val="000000"/>
                </a:solidFill>
                <a:effectLst/>
                <a:latin typeface="Arial" panose="020B0604020202020204" pitchFamily="34" charset="0"/>
              </a:rPr>
              <a:t>Экономические интересы выступают </a:t>
            </a:r>
            <a:r>
              <a:rPr lang="ru-RU" b="1" i="0" u="sng" dirty="0">
                <a:solidFill>
                  <a:srgbClr val="000000"/>
                </a:solidFill>
                <a:effectLst/>
                <a:latin typeface="Arial" panose="020B0604020202020204" pitchFamily="34" charset="0"/>
              </a:rPr>
              <a:t>на первый план </a:t>
            </a:r>
            <a:r>
              <a:rPr lang="ru-RU" b="1" i="0" dirty="0">
                <a:solidFill>
                  <a:srgbClr val="000000"/>
                </a:solidFill>
                <a:effectLst/>
                <a:latin typeface="Arial" panose="020B0604020202020204" pitchFamily="34" charset="0"/>
              </a:rPr>
              <a:t>при установлении всех форм международных отношений</a:t>
            </a:r>
            <a:r>
              <a:rPr lang="ru-RU" b="0" i="0" dirty="0">
                <a:solidFill>
                  <a:srgbClr val="000000"/>
                </a:solidFill>
                <a:effectLst/>
                <a:latin typeface="Arial" panose="020B0604020202020204" pitchFamily="34" charset="0"/>
              </a:rPr>
              <a:t>. А так как глобальные экономические процессы, протекающие на планете, отличаются высокой динамичностью, то они предопределяют нестабильность современной геополитической ситуации.</a:t>
            </a:r>
          </a:p>
          <a:p>
            <a:pPr algn="just"/>
            <a:r>
              <a:rPr lang="ru-RU" b="1" i="0" u="sng" dirty="0">
                <a:solidFill>
                  <a:srgbClr val="000000"/>
                </a:solidFill>
                <a:effectLst/>
                <a:latin typeface="Arial" panose="020B0604020202020204" pitchFamily="34" charset="0"/>
              </a:rPr>
              <a:t>На второе место в геополитике отошли собственно географические условия жизнедеятельности стран</a:t>
            </a:r>
            <a:r>
              <a:rPr lang="ru-RU" b="0" i="0" dirty="0">
                <a:solidFill>
                  <a:srgbClr val="000000"/>
                </a:solidFill>
                <a:effectLst/>
                <a:latin typeface="Arial" panose="020B0604020202020204" pitchFamily="34" charset="0"/>
              </a:rPr>
              <a:t>.</a:t>
            </a:r>
          </a:p>
          <a:p>
            <a:endParaRPr lang="ru-RU" dirty="0"/>
          </a:p>
        </p:txBody>
      </p:sp>
    </p:spTree>
    <p:extLst>
      <p:ext uri="{BB962C8B-B14F-4D97-AF65-F5344CB8AC3E}">
        <p14:creationId xmlns:p14="http://schemas.microsoft.com/office/powerpoint/2010/main" val="230073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7B7BF94-65B0-1715-C0A5-FAB8BB8AF4F6}"/>
              </a:ext>
            </a:extLst>
          </p:cNvPr>
          <p:cNvSpPr>
            <a:spLocks noGrp="1"/>
          </p:cNvSpPr>
          <p:nvPr>
            <p:ph type="title"/>
          </p:nvPr>
        </p:nvSpPr>
        <p:spPr/>
        <p:txBody>
          <a:bodyPr/>
          <a:lstStyle/>
          <a:p>
            <a:pPr algn="ctr"/>
            <a:r>
              <a:rPr lang="ru-RU" dirty="0"/>
              <a:t>Другие факторы геополитики</a:t>
            </a:r>
          </a:p>
        </p:txBody>
      </p:sp>
      <p:sp>
        <p:nvSpPr>
          <p:cNvPr id="3" name="Объект 2">
            <a:extLst>
              <a:ext uri="{FF2B5EF4-FFF2-40B4-BE49-F238E27FC236}">
                <a16:creationId xmlns:a16="http://schemas.microsoft.com/office/drawing/2014/main" id="{15F33A07-2C35-2110-39A5-5811FB19940D}"/>
              </a:ext>
            </a:extLst>
          </p:cNvPr>
          <p:cNvSpPr>
            <a:spLocks noGrp="1"/>
          </p:cNvSpPr>
          <p:nvPr>
            <p:ph idx="1"/>
          </p:nvPr>
        </p:nvSpPr>
        <p:spPr/>
        <p:txBody>
          <a:bodyPr>
            <a:normAutofit fontScale="77500" lnSpcReduction="20000"/>
          </a:bodyPr>
          <a:lstStyle/>
          <a:p>
            <a:pPr algn="just"/>
            <a:r>
              <a:rPr lang="ru-RU" b="1" i="0" dirty="0">
                <a:solidFill>
                  <a:srgbClr val="000000"/>
                </a:solidFill>
                <a:effectLst/>
                <a:latin typeface="Arial" panose="020B0604020202020204" pitchFamily="34" charset="0"/>
              </a:rPr>
              <a:t>Существует еще ряд обстоятельств, оказывающих большое влияние на геополитику и служащих предметом ее исследования:</a:t>
            </a:r>
            <a:endParaRPr lang="ru-RU" b="0" i="0" dirty="0">
              <a:solidFill>
                <a:srgbClr val="000000"/>
              </a:solidFill>
              <a:effectLst/>
              <a:latin typeface="Arial" panose="020B0604020202020204" pitchFamily="34" charset="0"/>
            </a:endParaRPr>
          </a:p>
          <a:p>
            <a:pPr marL="514350" indent="-514350" algn="just">
              <a:buFont typeface="+mj-lt"/>
              <a:buAutoNum type="arabicPeriod"/>
            </a:pPr>
            <a:r>
              <a:rPr lang="ru-RU" b="0" i="0" dirty="0">
                <a:solidFill>
                  <a:srgbClr val="000000"/>
                </a:solidFill>
                <a:effectLst/>
                <a:latin typeface="Arial" panose="020B0604020202020204" pitchFamily="34" charset="0"/>
              </a:rPr>
              <a:t>вызванные научно-технической революцией </a:t>
            </a:r>
            <a:r>
              <a:rPr lang="ru-RU" b="1" i="0" u="sng" dirty="0">
                <a:solidFill>
                  <a:srgbClr val="000000"/>
                </a:solidFill>
                <a:effectLst/>
                <a:latin typeface="Arial" panose="020B0604020202020204" pitchFamily="34" charset="0"/>
              </a:rPr>
              <a:t>военно-технические средства</a:t>
            </a:r>
            <a:r>
              <a:rPr lang="ru-RU" b="1" i="0" dirty="0">
                <a:solidFill>
                  <a:srgbClr val="000000"/>
                </a:solidFill>
                <a:effectLst/>
                <a:latin typeface="Arial" panose="020B0604020202020204" pitchFamily="34" charset="0"/>
              </a:rPr>
              <a:t>: оружие массового поражения и средства его доставки, обнаружения и поражения оружия противника, управления войсками и их маневрами</a:t>
            </a:r>
            <a:r>
              <a:rPr lang="ru-RU" b="0" i="0" dirty="0">
                <a:solidFill>
                  <a:srgbClr val="000000"/>
                </a:solidFill>
                <a:effectLst/>
                <a:latin typeface="Arial" panose="020B0604020202020204" pitchFamily="34" charset="0"/>
              </a:rPr>
              <a:t> и т.д. </a:t>
            </a:r>
            <a:r>
              <a:rPr lang="ru-RU" b="1" i="0" u="sng" dirty="0">
                <a:solidFill>
                  <a:srgbClr val="000000"/>
                </a:solidFill>
                <a:effectLst/>
                <a:latin typeface="Arial" panose="020B0604020202020204" pitchFamily="34" charset="0"/>
              </a:rPr>
              <a:t>Современное состояние дел в военной сфере таково, что ставит под сомнение основной тезис отцов геополитики о неуязвимости стран Северной Атлантики — “внешнего полумесяца”, или “Хартленда”;</a:t>
            </a:r>
            <a:endParaRPr lang="ru-RU" b="0" i="0" dirty="0">
              <a:solidFill>
                <a:srgbClr val="000000"/>
              </a:solidFill>
              <a:effectLst/>
              <a:latin typeface="Arial" panose="020B0604020202020204" pitchFamily="34" charset="0"/>
            </a:endParaRPr>
          </a:p>
          <a:p>
            <a:pPr marL="514350" indent="-514350" algn="just">
              <a:buFont typeface="+mj-lt"/>
              <a:buAutoNum type="arabicPeriod"/>
            </a:pPr>
            <a:r>
              <a:rPr lang="ru-RU" b="1" i="0" u="sng" dirty="0">
                <a:solidFill>
                  <a:srgbClr val="000000"/>
                </a:solidFill>
                <a:effectLst/>
                <a:latin typeface="Arial" panose="020B0604020202020204" pitchFamily="34" charset="0"/>
              </a:rPr>
              <a:t>научно-техническая революция внесла существенный вклад в развитие электронных средств связи. Они сформировали “коммуникативное” мировое сообщество, в частности сеть Интернет</a:t>
            </a:r>
            <a:r>
              <a:rPr lang="ru-RU" b="0" i="0" dirty="0">
                <a:solidFill>
                  <a:srgbClr val="000000"/>
                </a:solidFill>
                <a:effectLst/>
                <a:latin typeface="Arial" panose="020B0604020202020204" pitchFamily="34" charset="0"/>
              </a:rPr>
              <a:t>. Страны и народы, разделенные ранее огромными расстояниями, сейчас стали по сути в плане электронного общения соседями. От состояния электронной связи во многом зависит протекание жизни во всех сферах общества, но первостепенное значение приобретают военная и экономическая сферы,</a:t>
            </a:r>
          </a:p>
          <a:p>
            <a:endParaRPr lang="ru-RU" dirty="0"/>
          </a:p>
        </p:txBody>
      </p:sp>
    </p:spTree>
    <p:extLst>
      <p:ext uri="{BB962C8B-B14F-4D97-AF65-F5344CB8AC3E}">
        <p14:creationId xmlns:p14="http://schemas.microsoft.com/office/powerpoint/2010/main" val="37552473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6C9F4C2-AD89-1548-9A44-F19AC57D4743}"/>
              </a:ext>
            </a:extLst>
          </p:cNvPr>
          <p:cNvSpPr>
            <a:spLocks noGrp="1"/>
          </p:cNvSpPr>
          <p:nvPr>
            <p:ph type="title"/>
          </p:nvPr>
        </p:nvSpPr>
        <p:spPr/>
        <p:txBody>
          <a:bodyPr/>
          <a:lstStyle/>
          <a:p>
            <a:pPr algn="ctr"/>
            <a:r>
              <a:rPr lang="ru-RU" dirty="0"/>
              <a:t>Другие факторы геополитики</a:t>
            </a:r>
          </a:p>
        </p:txBody>
      </p:sp>
      <p:sp>
        <p:nvSpPr>
          <p:cNvPr id="3" name="Объект 2">
            <a:extLst>
              <a:ext uri="{FF2B5EF4-FFF2-40B4-BE49-F238E27FC236}">
                <a16:creationId xmlns:a16="http://schemas.microsoft.com/office/drawing/2014/main" id="{734D41AC-D453-3B91-2368-380D7BF5FA73}"/>
              </a:ext>
            </a:extLst>
          </p:cNvPr>
          <p:cNvSpPr>
            <a:spLocks noGrp="1"/>
          </p:cNvSpPr>
          <p:nvPr>
            <p:ph idx="1"/>
          </p:nvPr>
        </p:nvSpPr>
        <p:spPr/>
        <p:txBody>
          <a:bodyPr>
            <a:normAutofit fontScale="77500" lnSpcReduction="20000"/>
          </a:bodyPr>
          <a:lstStyle/>
          <a:p>
            <a:pPr marL="514350" indent="-514350" algn="just">
              <a:buFont typeface="+mj-lt"/>
              <a:buAutoNum type="arabicPeriod" startAt="3"/>
            </a:pPr>
            <a:r>
              <a:rPr lang="ru-RU" b="1" i="0" dirty="0">
                <a:solidFill>
                  <a:srgbClr val="000000"/>
                </a:solidFill>
                <a:effectLst/>
                <a:latin typeface="Arial" panose="020B0604020202020204" pitchFamily="34" charset="0"/>
              </a:rPr>
              <a:t>важное значение приобрели темпы развития науки, занимающейся разработкой новой техники и технологии, а также общественно-политических наук, обеспечивающих стратегию и тактику геополитической линии в международных отношениях;</a:t>
            </a:r>
            <a:endParaRPr lang="ru-RU" b="0" i="0" dirty="0">
              <a:solidFill>
                <a:srgbClr val="000000"/>
              </a:solidFill>
              <a:effectLst/>
              <a:latin typeface="Arial" panose="020B0604020202020204" pitchFamily="34" charset="0"/>
            </a:endParaRPr>
          </a:p>
          <a:p>
            <a:pPr marL="514350" indent="-514350" algn="just">
              <a:buFont typeface="+mj-lt"/>
              <a:buAutoNum type="arabicPeriod" startAt="3"/>
            </a:pPr>
            <a:r>
              <a:rPr lang="ru-RU" b="0" i="0" dirty="0">
                <a:solidFill>
                  <a:srgbClr val="000000"/>
                </a:solidFill>
                <a:effectLst/>
                <a:latin typeface="Arial" panose="020B0604020202020204" pitchFamily="34" charset="0"/>
              </a:rPr>
              <a:t>близко к предыдущему фактору примыкает уровень образования и культуры населения. От этих качеств зависят в немалой степени применение на практике тонких технологий, развитие экономической сферы и науки, военного дела и т д ;</a:t>
            </a:r>
          </a:p>
          <a:p>
            <a:pPr marL="514350" indent="-514350" algn="just">
              <a:buFont typeface="+mj-lt"/>
              <a:buAutoNum type="arabicPeriod" startAt="3"/>
            </a:pPr>
            <a:r>
              <a:rPr lang="ru-RU" b="1" i="0" dirty="0">
                <a:solidFill>
                  <a:srgbClr val="000000"/>
                </a:solidFill>
                <a:effectLst/>
                <a:latin typeface="Arial" panose="020B0604020202020204" pitchFamily="34" charset="0"/>
              </a:rPr>
              <a:t>уровень культуры влияет на состояние мировых религий, которые в последние десятилетия XX в (особенно ислам) оказывают все большее влияние на геополитический баланс сил;</a:t>
            </a:r>
            <a:endParaRPr lang="ru-RU" b="0" i="0" dirty="0">
              <a:solidFill>
                <a:srgbClr val="000000"/>
              </a:solidFill>
              <a:effectLst/>
              <a:latin typeface="Arial" panose="020B0604020202020204" pitchFamily="34" charset="0"/>
            </a:endParaRPr>
          </a:p>
          <a:p>
            <a:pPr marL="514350" indent="-514350" algn="just">
              <a:buFont typeface="+mj-lt"/>
              <a:buAutoNum type="arabicPeriod" startAt="3"/>
            </a:pPr>
            <a:r>
              <a:rPr lang="ru-RU" b="1" i="0" dirty="0">
                <a:solidFill>
                  <a:srgbClr val="000000"/>
                </a:solidFill>
                <a:effectLst/>
                <a:latin typeface="Arial" panose="020B0604020202020204" pitchFamily="34" charset="0"/>
              </a:rPr>
              <a:t>немаловажное значение имеет и эффективность деятельности политического режима государства, уровень мышления, компетентности правящей элиты, уважение к законам и указам населения страны, общества.</a:t>
            </a:r>
            <a:endParaRPr lang="ru-RU" b="0" i="0" dirty="0">
              <a:solidFill>
                <a:srgbClr val="000000"/>
              </a:solidFill>
              <a:effectLst/>
              <a:latin typeface="Arial" panose="020B0604020202020204" pitchFamily="34" charset="0"/>
            </a:endParaRPr>
          </a:p>
          <a:p>
            <a:endParaRPr lang="ru-RU" dirty="0"/>
          </a:p>
        </p:txBody>
      </p:sp>
    </p:spTree>
    <p:extLst>
      <p:ext uri="{BB962C8B-B14F-4D97-AF65-F5344CB8AC3E}">
        <p14:creationId xmlns:p14="http://schemas.microsoft.com/office/powerpoint/2010/main" val="3778695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6213C2-D8E3-A758-D39B-688FE10AB8F1}"/>
              </a:ext>
            </a:extLst>
          </p:cNvPr>
          <p:cNvSpPr>
            <a:spLocks noGrp="1"/>
          </p:cNvSpPr>
          <p:nvPr>
            <p:ph type="title"/>
          </p:nvPr>
        </p:nvSpPr>
        <p:spPr/>
        <p:txBody>
          <a:bodyPr/>
          <a:lstStyle/>
          <a:p>
            <a:r>
              <a:rPr lang="ru-RU" b="1" i="1" dirty="0">
                <a:solidFill>
                  <a:srgbClr val="000000"/>
                </a:solidFill>
                <a:effectLst/>
                <a:latin typeface="Arial" panose="020B0604020202020204" pitchFamily="34" charset="0"/>
              </a:rPr>
              <a:t>Результатом научно-технического прогресса явилось:</a:t>
            </a:r>
            <a:endParaRPr lang="ru-RU" dirty="0"/>
          </a:p>
        </p:txBody>
      </p:sp>
      <p:sp>
        <p:nvSpPr>
          <p:cNvPr id="3" name="Объект 2">
            <a:extLst>
              <a:ext uri="{FF2B5EF4-FFF2-40B4-BE49-F238E27FC236}">
                <a16:creationId xmlns:a16="http://schemas.microsoft.com/office/drawing/2014/main" id="{2E9A813F-5A81-E514-6513-2A68F28656AD}"/>
              </a:ext>
            </a:extLst>
          </p:cNvPr>
          <p:cNvSpPr>
            <a:spLocks noGrp="1"/>
          </p:cNvSpPr>
          <p:nvPr>
            <p:ph idx="1"/>
          </p:nvPr>
        </p:nvSpPr>
        <p:spPr/>
        <p:txBody>
          <a:bodyPr>
            <a:normAutofit fontScale="92500"/>
          </a:bodyPr>
          <a:lstStyle/>
          <a:p>
            <a:pPr marL="0" indent="0">
              <a:buNone/>
            </a:pPr>
            <a:r>
              <a:rPr lang="ru-RU" b="1" i="1" dirty="0">
                <a:solidFill>
                  <a:srgbClr val="000000"/>
                </a:solidFill>
                <a:effectLst/>
                <a:latin typeface="Arial" panose="020B0604020202020204" pitchFamily="34" charset="0"/>
              </a:rPr>
              <a:t>снижение роли отдельных географических элементов: </a:t>
            </a:r>
          </a:p>
          <a:p>
            <a:pPr marL="514350" indent="-514350">
              <a:buFont typeface="+mj-lt"/>
              <a:buAutoNum type="arabicPeriod"/>
            </a:pPr>
            <a:r>
              <a:rPr lang="ru-RU" b="1" i="1" dirty="0">
                <a:solidFill>
                  <a:srgbClr val="000000"/>
                </a:solidFill>
                <a:effectLst/>
                <a:latin typeface="Arial" panose="020B0604020202020204" pitchFamily="34" charset="0"/>
              </a:rPr>
              <a:t>больших пространств, океанов, морей, гор, рек, лесов, степей. </a:t>
            </a:r>
          </a:p>
          <a:p>
            <a:pPr marL="514350" indent="-514350">
              <a:buFont typeface="+mj-lt"/>
              <a:buAutoNum type="arabicPeriod"/>
            </a:pPr>
            <a:r>
              <a:rPr lang="ru-RU" b="1" i="1" dirty="0">
                <a:solidFill>
                  <a:srgbClr val="000000"/>
                </a:solidFill>
                <a:effectLst/>
                <a:latin typeface="Arial" panose="020B0604020202020204" pitchFamily="34" charset="0"/>
              </a:rPr>
              <a:t>Вместе с ними понизился ранг многих видов коммуникаций: железных дорог, водных коммуникаций. </a:t>
            </a:r>
          </a:p>
          <a:p>
            <a:pPr marL="514350" indent="-514350">
              <a:buFont typeface="+mj-lt"/>
              <a:buAutoNum type="arabicPeriod"/>
            </a:pPr>
            <a:r>
              <a:rPr lang="ru-RU" b="1" i="1" dirty="0">
                <a:solidFill>
                  <a:srgbClr val="000000"/>
                </a:solidFill>
                <a:effectLst/>
                <a:latin typeface="Arial" panose="020B0604020202020204" pitchFamily="34" charset="0"/>
              </a:rPr>
              <a:t>Возросла роль трубопроводов, автотранспорта и воздушных перевозок. </a:t>
            </a:r>
          </a:p>
          <a:p>
            <a:pPr marL="514350" indent="-514350">
              <a:buFont typeface="+mj-lt"/>
              <a:buAutoNum type="arabicPeriod"/>
            </a:pPr>
            <a:r>
              <a:rPr lang="ru-RU" b="1" i="1" dirty="0">
                <a:solidFill>
                  <a:srgbClr val="000000"/>
                </a:solidFill>
                <a:effectLst/>
                <a:latin typeface="Arial" panose="020B0604020202020204" pitchFamily="34" charset="0"/>
              </a:rPr>
              <a:t>Увеличилось значение относительно малых стран, обладающих научным потенциалом, технологиями и финансами</a:t>
            </a:r>
            <a:endParaRPr lang="ru-RU" dirty="0"/>
          </a:p>
        </p:txBody>
      </p:sp>
    </p:spTree>
    <p:extLst>
      <p:ext uri="{BB962C8B-B14F-4D97-AF65-F5344CB8AC3E}">
        <p14:creationId xmlns:p14="http://schemas.microsoft.com/office/powerpoint/2010/main" val="34674672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98689B71-D4F2-0064-4645-5D745088EEFA}"/>
              </a:ext>
            </a:extLst>
          </p:cNvPr>
          <p:cNvSpPr>
            <a:spLocks noGrp="1"/>
          </p:cNvSpPr>
          <p:nvPr>
            <p:ph type="title"/>
          </p:nvPr>
        </p:nvSpPr>
        <p:spPr/>
        <p:txBody>
          <a:bodyPr/>
          <a:lstStyle/>
          <a:p>
            <a:pPr algn="ctr"/>
            <a:r>
              <a:rPr lang="ru-RU" dirty="0"/>
              <a:t>Решение геополитических проблем в перспективе</a:t>
            </a:r>
          </a:p>
        </p:txBody>
      </p:sp>
      <p:sp>
        <p:nvSpPr>
          <p:cNvPr id="5" name="Объект 4">
            <a:extLst>
              <a:ext uri="{FF2B5EF4-FFF2-40B4-BE49-F238E27FC236}">
                <a16:creationId xmlns:a16="http://schemas.microsoft.com/office/drawing/2014/main" id="{C707AD90-A627-C78E-2520-819F6A242BA7}"/>
              </a:ext>
            </a:extLst>
          </p:cNvPr>
          <p:cNvSpPr>
            <a:spLocks noGrp="1"/>
          </p:cNvSpPr>
          <p:nvPr>
            <p:ph sz="half" idx="1"/>
          </p:nvPr>
        </p:nvSpPr>
        <p:spPr/>
        <p:txBody>
          <a:bodyPr>
            <a:normAutofit fontScale="70000" lnSpcReduction="20000"/>
          </a:bodyPr>
          <a:lstStyle/>
          <a:p>
            <a:pPr algn="just">
              <a:lnSpc>
                <a:spcPct val="170000"/>
              </a:lnSpc>
            </a:pPr>
            <a:r>
              <a:rPr lang="ru-RU" b="1" i="0" dirty="0">
                <a:solidFill>
                  <a:srgbClr val="000000"/>
                </a:solidFill>
                <a:effectLst/>
                <a:latin typeface="Arial" panose="020B0604020202020204" pitchFamily="34" charset="0"/>
              </a:rPr>
              <a:t>При решении геополитических и региональных проблем сейчас все чаще применяется военная сила, так называемые “локальные войны” </a:t>
            </a:r>
            <a:r>
              <a:rPr lang="ru-RU" b="1" i="0" dirty="0">
                <a:solidFill>
                  <a:srgbClr val="C00000"/>
                </a:solidFill>
                <a:effectLst/>
                <a:latin typeface="Arial" panose="020B0604020202020204" pitchFamily="34" charset="0"/>
              </a:rPr>
              <a:t>(Ирак, Югославия, Чечня, Карабах, Абхазия и т.д.).</a:t>
            </a:r>
            <a:endParaRPr lang="ru-RU" dirty="0">
              <a:solidFill>
                <a:srgbClr val="C00000"/>
              </a:solidFill>
            </a:endParaRPr>
          </a:p>
        </p:txBody>
      </p:sp>
      <p:sp>
        <p:nvSpPr>
          <p:cNvPr id="6" name="Объект 5">
            <a:extLst>
              <a:ext uri="{FF2B5EF4-FFF2-40B4-BE49-F238E27FC236}">
                <a16:creationId xmlns:a16="http://schemas.microsoft.com/office/drawing/2014/main" id="{19D26970-604D-44BF-6018-CB36FF9DCA2D}"/>
              </a:ext>
            </a:extLst>
          </p:cNvPr>
          <p:cNvSpPr>
            <a:spLocks noGrp="1"/>
          </p:cNvSpPr>
          <p:nvPr>
            <p:ph sz="half" idx="2"/>
          </p:nvPr>
        </p:nvSpPr>
        <p:spPr/>
        <p:txBody>
          <a:bodyPr>
            <a:normAutofit fontScale="70000" lnSpcReduction="20000"/>
          </a:bodyPr>
          <a:lstStyle/>
          <a:p>
            <a:pPr algn="just"/>
            <a:r>
              <a:rPr lang="ru-RU" b="1" i="1" dirty="0">
                <a:solidFill>
                  <a:srgbClr val="000000"/>
                </a:solidFill>
                <a:effectLst/>
                <a:latin typeface="Arial" panose="020B0604020202020204" pitchFamily="34" charset="0"/>
              </a:rPr>
              <a:t>В будущем частота применения силы, по нашему мнению, возрастет, так как обострятся главные противоречия планеты: </a:t>
            </a:r>
          </a:p>
          <a:p>
            <a:pPr marL="514350" indent="-514350" algn="just">
              <a:buFont typeface="+mj-lt"/>
              <a:buAutoNum type="arabicPeriod"/>
            </a:pPr>
            <a:r>
              <a:rPr lang="ru-RU" b="1" i="1" dirty="0">
                <a:solidFill>
                  <a:srgbClr val="000000"/>
                </a:solidFill>
                <a:effectLst/>
                <a:latin typeface="Arial" panose="020B0604020202020204" pitchFamily="34" charset="0"/>
              </a:rPr>
              <a:t>передел мира, </a:t>
            </a:r>
          </a:p>
          <a:p>
            <a:pPr marL="514350" indent="-514350" algn="just">
              <a:buFont typeface="+mj-lt"/>
              <a:buAutoNum type="arabicPeriod"/>
            </a:pPr>
            <a:r>
              <a:rPr lang="ru-RU" b="1" i="1" dirty="0">
                <a:solidFill>
                  <a:srgbClr val="000000"/>
                </a:solidFill>
                <a:effectLst/>
                <a:latin typeface="Arial" panose="020B0604020202020204" pitchFamily="34" charset="0"/>
              </a:rPr>
              <a:t>источников сырья,</a:t>
            </a:r>
          </a:p>
          <a:p>
            <a:pPr marL="514350" indent="-514350" algn="just">
              <a:buFont typeface="+mj-lt"/>
              <a:buAutoNum type="arabicPeriod"/>
            </a:pPr>
            <a:r>
              <a:rPr lang="ru-RU" b="1" i="1" dirty="0">
                <a:solidFill>
                  <a:srgbClr val="000000"/>
                </a:solidFill>
                <a:effectLst/>
                <a:latin typeface="Arial" panose="020B0604020202020204" pitchFamily="34" charset="0"/>
              </a:rPr>
              <a:t> экономическое противостояние, борьба за рынки сбыта и т.д</a:t>
            </a:r>
            <a:r>
              <a:rPr lang="ru-RU" b="0" i="0" dirty="0">
                <a:solidFill>
                  <a:srgbClr val="000000"/>
                </a:solidFill>
                <a:effectLst/>
                <a:latin typeface="Arial" panose="020B0604020202020204" pitchFamily="34" charset="0"/>
              </a:rPr>
              <a:t>. </a:t>
            </a:r>
          </a:p>
          <a:p>
            <a:pPr marL="0" indent="0" algn="just">
              <a:buNone/>
            </a:pPr>
            <a:r>
              <a:rPr lang="ru-RU" b="0" i="0" dirty="0">
                <a:solidFill>
                  <a:srgbClr val="000000"/>
                </a:solidFill>
                <a:effectLst/>
                <a:latin typeface="Arial" panose="020B0604020202020204" pitchFamily="34" charset="0"/>
              </a:rPr>
              <a:t>Отсюда будут возрастать требования к качеству вооруженных сил их обученности, оснащению, управлению ими и т.д. Предметом все большей озабоченности человечества становится расширение числа ядерных держав, а для России — появление нового элемента геополитики — расширение НАТО.</a:t>
            </a:r>
            <a:endParaRPr lang="ru-RU" dirty="0"/>
          </a:p>
        </p:txBody>
      </p:sp>
    </p:spTree>
    <p:extLst>
      <p:ext uri="{BB962C8B-B14F-4D97-AF65-F5344CB8AC3E}">
        <p14:creationId xmlns:p14="http://schemas.microsoft.com/office/powerpoint/2010/main" val="3583745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3CBCDCA-E41F-FD56-72D9-3038DC530D1F}"/>
              </a:ext>
            </a:extLst>
          </p:cNvPr>
          <p:cNvSpPr>
            <a:spLocks noGrp="1"/>
          </p:cNvSpPr>
          <p:nvPr>
            <p:ph type="title"/>
          </p:nvPr>
        </p:nvSpPr>
        <p:spPr/>
        <p:txBody>
          <a:bodyPr/>
          <a:lstStyle/>
          <a:p>
            <a:pPr algn="ctr"/>
            <a:r>
              <a:rPr lang="ru-RU" dirty="0"/>
              <a:t>Вопросы</a:t>
            </a:r>
          </a:p>
        </p:txBody>
      </p:sp>
      <p:sp>
        <p:nvSpPr>
          <p:cNvPr id="3" name="Объект 2">
            <a:extLst>
              <a:ext uri="{FF2B5EF4-FFF2-40B4-BE49-F238E27FC236}">
                <a16:creationId xmlns:a16="http://schemas.microsoft.com/office/drawing/2014/main" id="{781A57A4-710C-92E1-7FE9-40976513D9D6}"/>
              </a:ext>
            </a:extLst>
          </p:cNvPr>
          <p:cNvSpPr>
            <a:spLocks noGrp="1"/>
          </p:cNvSpPr>
          <p:nvPr>
            <p:ph idx="1"/>
          </p:nvPr>
        </p:nvSpPr>
        <p:spPr/>
        <p:txBody>
          <a:bodyPr/>
          <a:lstStyle/>
          <a:p>
            <a:pPr marL="514350" indent="-514350">
              <a:buFont typeface="+mj-lt"/>
              <a:buAutoNum type="arabicPeriod"/>
            </a:pPr>
            <a:r>
              <a:rPr lang="ru-RU" dirty="0"/>
              <a:t>Предмет и метод геополитики. </a:t>
            </a:r>
          </a:p>
          <a:p>
            <a:pPr marL="514350" indent="-514350">
              <a:buFont typeface="+mj-lt"/>
              <a:buAutoNum type="arabicPeriod"/>
            </a:pPr>
            <a:r>
              <a:rPr lang="ru-RU" dirty="0"/>
              <a:t>Основные категории и понятия современной геополитики: пространство, формы контроля пространства, ресурсы, мощь, национальные интересы. </a:t>
            </a:r>
          </a:p>
          <a:p>
            <a:pPr marL="514350" indent="-514350">
              <a:buFont typeface="+mj-lt"/>
              <a:buAutoNum type="arabicPeriod"/>
            </a:pPr>
            <a:r>
              <a:rPr lang="ru-RU" dirty="0"/>
              <a:t>Объекты и субъекты геополитики. Геостратегические факторы и геополитические центры. </a:t>
            </a:r>
          </a:p>
          <a:p>
            <a:pPr marL="514350" indent="-514350">
              <a:buFont typeface="+mj-lt"/>
              <a:buAutoNum type="arabicPeriod"/>
            </a:pPr>
            <a:r>
              <a:rPr lang="ru-RU" dirty="0"/>
              <a:t>Региональная направленность современного геополитического процесса.</a:t>
            </a:r>
          </a:p>
        </p:txBody>
      </p:sp>
    </p:spTree>
    <p:extLst>
      <p:ext uri="{BB962C8B-B14F-4D97-AF65-F5344CB8AC3E}">
        <p14:creationId xmlns:p14="http://schemas.microsoft.com/office/powerpoint/2010/main" val="4262300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1426C6C-061F-1E68-7D4F-2DE4A1DFEB59}"/>
              </a:ext>
            </a:extLst>
          </p:cNvPr>
          <p:cNvSpPr>
            <a:spLocks noGrp="1"/>
          </p:cNvSpPr>
          <p:nvPr>
            <p:ph type="title"/>
          </p:nvPr>
        </p:nvSpPr>
        <p:spPr/>
        <p:txBody>
          <a:bodyPr/>
          <a:lstStyle/>
          <a:p>
            <a:pPr algn="ctr"/>
            <a:r>
              <a:rPr lang="ru-RU" dirty="0"/>
              <a:t>Методология исследования</a:t>
            </a:r>
          </a:p>
        </p:txBody>
      </p:sp>
      <p:sp>
        <p:nvSpPr>
          <p:cNvPr id="3" name="Объект 2">
            <a:extLst>
              <a:ext uri="{FF2B5EF4-FFF2-40B4-BE49-F238E27FC236}">
                <a16:creationId xmlns:a16="http://schemas.microsoft.com/office/drawing/2014/main" id="{2CC68F46-6A0E-F05D-20CB-189EE236BC13}"/>
              </a:ext>
            </a:extLst>
          </p:cNvPr>
          <p:cNvSpPr>
            <a:spLocks noGrp="1"/>
          </p:cNvSpPr>
          <p:nvPr>
            <p:ph idx="1"/>
          </p:nvPr>
        </p:nvSpPr>
        <p:spPr/>
        <p:txBody>
          <a:bodyPr>
            <a:normAutofit lnSpcReduction="10000"/>
          </a:bodyPr>
          <a:lstStyle/>
          <a:p>
            <a:pPr algn="just"/>
            <a:r>
              <a:rPr lang="ru-RU" b="1" i="0" dirty="0">
                <a:solidFill>
                  <a:srgbClr val="000000"/>
                </a:solidFill>
                <a:effectLst/>
                <a:latin typeface="Arial" panose="020B0604020202020204" pitchFamily="34" charset="0"/>
              </a:rPr>
              <a:t>Системный метод</a:t>
            </a:r>
            <a:r>
              <a:rPr lang="ru-RU" b="0" i="0" dirty="0">
                <a:solidFill>
                  <a:srgbClr val="000000"/>
                </a:solidFill>
                <a:effectLst/>
                <a:latin typeface="Arial" panose="020B0604020202020204" pitchFamily="34" charset="0"/>
              </a:rPr>
              <a:t>. В качестве основного подхода используется </a:t>
            </a:r>
            <a:r>
              <a:rPr lang="ru-RU" b="1" i="0" dirty="0">
                <a:solidFill>
                  <a:srgbClr val="C00000"/>
                </a:solidFill>
                <a:effectLst/>
                <a:latin typeface="Arial" panose="020B0604020202020204" pitchFamily="34" charset="0"/>
              </a:rPr>
              <a:t>структурно-функциональный подход</a:t>
            </a:r>
            <a:r>
              <a:rPr lang="ru-RU" b="0" i="0" dirty="0">
                <a:solidFill>
                  <a:srgbClr val="000000"/>
                </a:solidFill>
                <a:effectLst/>
                <a:latin typeface="Arial" panose="020B0604020202020204" pitchFamily="34" charset="0"/>
              </a:rPr>
              <a:t>. Любая сфера общественной жизни, науки, в частности геополитики, рассматривается как целостный, </a:t>
            </a:r>
            <a:r>
              <a:rPr lang="ru-RU" b="0" i="0" dirty="0" err="1">
                <a:solidFill>
                  <a:srgbClr val="000000"/>
                </a:solidFill>
                <a:effectLst/>
                <a:latin typeface="Arial" panose="020B0604020202020204" pitchFamily="34" charset="0"/>
              </a:rPr>
              <a:t>сложноограниченный</a:t>
            </a:r>
            <a:r>
              <a:rPr lang="ru-RU" b="0" i="0" dirty="0">
                <a:solidFill>
                  <a:srgbClr val="000000"/>
                </a:solidFill>
                <a:effectLst/>
                <a:latin typeface="Arial" panose="020B0604020202020204" pitchFamily="34" charset="0"/>
              </a:rPr>
              <a:t> и саморегулирующийся организм, находящийся в непрерывном взаимодействии с окружающей средой через выходы и входы систем. Любая система стремится к самосохранению и  выполняет определенные </a:t>
            </a:r>
            <a:r>
              <a:rPr lang="ru-RU" b="1" i="0" dirty="0">
                <a:solidFill>
                  <a:srgbClr val="000000"/>
                </a:solidFill>
                <a:effectLst/>
                <a:latin typeface="Arial" panose="020B0604020202020204" pitchFamily="34" charset="0"/>
              </a:rPr>
              <a:t>функции</a:t>
            </a:r>
            <a:r>
              <a:rPr lang="ru-RU" b="0" i="0" dirty="0">
                <a:solidFill>
                  <a:srgbClr val="000000"/>
                </a:solidFill>
                <a:effectLst/>
                <a:latin typeface="Arial" panose="020B0604020202020204" pitchFamily="34" charset="0"/>
              </a:rPr>
              <a:t>. </a:t>
            </a:r>
          </a:p>
          <a:p>
            <a:pPr algn="just"/>
            <a:r>
              <a:rPr lang="ru-RU" b="1" i="0" dirty="0">
                <a:solidFill>
                  <a:srgbClr val="000000"/>
                </a:solidFill>
                <a:effectLst/>
                <a:latin typeface="Arial" panose="020B0604020202020204" pitchFamily="34" charset="0"/>
              </a:rPr>
              <a:t>Важнейшая</a:t>
            </a:r>
            <a:r>
              <a:rPr lang="ru-RU" b="0" i="0" dirty="0">
                <a:solidFill>
                  <a:srgbClr val="000000"/>
                </a:solidFill>
                <a:effectLst/>
                <a:latin typeface="Arial" panose="020B0604020202020204" pitchFamily="34" charset="0"/>
              </a:rPr>
              <a:t> — распределение ценностей и ресурсов и обеспечение принятия гражданами распределительных решений в качестве обязательных.</a:t>
            </a:r>
          </a:p>
          <a:p>
            <a:endParaRPr lang="ru-RU" dirty="0"/>
          </a:p>
        </p:txBody>
      </p:sp>
    </p:spTree>
    <p:extLst>
      <p:ext uri="{BB962C8B-B14F-4D97-AF65-F5344CB8AC3E}">
        <p14:creationId xmlns:p14="http://schemas.microsoft.com/office/powerpoint/2010/main" val="3428433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7B41529-2FFD-09FE-F1F6-5EB0124CB588}"/>
              </a:ext>
            </a:extLst>
          </p:cNvPr>
          <p:cNvSpPr>
            <a:spLocks noGrp="1"/>
          </p:cNvSpPr>
          <p:nvPr>
            <p:ph type="title"/>
          </p:nvPr>
        </p:nvSpPr>
        <p:spPr/>
        <p:txBody>
          <a:bodyPr/>
          <a:lstStyle/>
          <a:p>
            <a:pPr algn="ctr"/>
            <a:r>
              <a:rPr lang="ru-RU" b="0" i="0" dirty="0">
                <a:solidFill>
                  <a:srgbClr val="000000"/>
                </a:solidFill>
                <a:effectLst/>
                <a:latin typeface="Arial" panose="020B0604020202020204" pitchFamily="34" charset="0"/>
              </a:rPr>
              <a:t>Деятельный метод</a:t>
            </a:r>
            <a:endParaRPr lang="ru-RU" dirty="0"/>
          </a:p>
        </p:txBody>
      </p:sp>
      <p:sp>
        <p:nvSpPr>
          <p:cNvPr id="3" name="Объект 2">
            <a:extLst>
              <a:ext uri="{FF2B5EF4-FFF2-40B4-BE49-F238E27FC236}">
                <a16:creationId xmlns:a16="http://schemas.microsoft.com/office/drawing/2014/main" id="{34AB15A6-6A8D-25D4-D7B9-46C4709E713B}"/>
              </a:ext>
            </a:extLst>
          </p:cNvPr>
          <p:cNvSpPr>
            <a:spLocks noGrp="1"/>
          </p:cNvSpPr>
          <p:nvPr>
            <p:ph idx="1"/>
          </p:nvPr>
        </p:nvSpPr>
        <p:spPr/>
        <p:txBody>
          <a:bodyPr>
            <a:normAutofit fontScale="92500"/>
          </a:bodyPr>
          <a:lstStyle/>
          <a:p>
            <a:pPr algn="ctr">
              <a:buFont typeface="+mj-lt"/>
              <a:buAutoNum type="arabicPeriod"/>
            </a:pPr>
            <a:r>
              <a:rPr lang="ru-RU" b="0" i="0" dirty="0">
                <a:solidFill>
                  <a:srgbClr val="000000"/>
                </a:solidFill>
                <a:effectLst/>
                <a:latin typeface="Arial" panose="020B0604020202020204" pitchFamily="34" charset="0"/>
              </a:rPr>
              <a:t>.</a:t>
            </a:r>
          </a:p>
          <a:p>
            <a:pPr marL="742950" lvl="1" indent="-285750" algn="just">
              <a:buFont typeface="+mj-lt"/>
              <a:buAutoNum type="arabicPeriod"/>
            </a:pPr>
            <a:r>
              <a:rPr lang="ru-RU" b="0" i="0" dirty="0">
                <a:solidFill>
                  <a:srgbClr val="000000"/>
                </a:solidFill>
                <a:effectLst/>
                <a:latin typeface="Arial" panose="020B0604020202020204" pitchFamily="34" charset="0"/>
              </a:rPr>
              <a:t>ориентирован на изучение зависимости поведения индивидов или групп от их включения в более глобальные общности, а так же исследование характеристик наций, классов, малых групп.</a:t>
            </a:r>
          </a:p>
          <a:p>
            <a:pPr marL="742950" lvl="1" indent="-285750" algn="just">
              <a:buFont typeface="+mj-lt"/>
              <a:buAutoNum type="arabicPeriod"/>
            </a:pPr>
            <a:r>
              <a:rPr lang="ru-RU" b="0" i="0" dirty="0">
                <a:solidFill>
                  <a:srgbClr val="000000"/>
                </a:solidFill>
                <a:effectLst/>
                <a:latin typeface="Arial" panose="020B0604020202020204" pitchFamily="34" charset="0"/>
              </a:rPr>
              <a:t>направлен на анализ геополитической картины в динамике.</a:t>
            </a:r>
          </a:p>
          <a:p>
            <a:pPr marL="742950" lvl="1" indent="-285750" algn="just">
              <a:buFont typeface="+mj-lt"/>
              <a:buAutoNum type="arabicPeriod"/>
            </a:pPr>
            <a:r>
              <a:rPr lang="ru-RU" b="0" i="0" dirty="0">
                <a:solidFill>
                  <a:srgbClr val="000000"/>
                </a:solidFill>
                <a:effectLst/>
                <a:latin typeface="Arial" panose="020B0604020202020204" pitchFamily="34" charset="0"/>
              </a:rPr>
              <a:t>рассматривает геополитику как циклический процесс, имеющий определенные стадии и этапы:</a:t>
            </a:r>
          </a:p>
          <a:p>
            <a:pPr marL="742950" lvl="1" indent="-285750" algn="just">
              <a:buFont typeface="+mj-lt"/>
              <a:buAutoNum type="arabicPeriod"/>
            </a:pPr>
            <a:r>
              <a:rPr lang="ru-RU" b="0" i="0" dirty="0">
                <a:solidFill>
                  <a:srgbClr val="000000"/>
                </a:solidFill>
                <a:effectLst/>
                <a:latin typeface="Arial" panose="020B0604020202020204" pitchFamily="34" charset="0"/>
              </a:rPr>
              <a:t>определение целей деятельности, принятия решений.</a:t>
            </a:r>
          </a:p>
          <a:p>
            <a:pPr marL="742950" lvl="1" indent="-285750" algn="just">
              <a:buFont typeface="+mj-lt"/>
              <a:buAutoNum type="arabicPeriod"/>
            </a:pPr>
            <a:r>
              <a:rPr lang="ru-RU" b="0" i="0" dirty="0">
                <a:solidFill>
                  <a:srgbClr val="000000"/>
                </a:solidFill>
                <a:effectLst/>
                <a:latin typeface="Arial" panose="020B0604020202020204" pitchFamily="34" charset="0"/>
              </a:rPr>
              <a:t>организация масс и мобилизация ресурсов на их осуществление</a:t>
            </a:r>
          </a:p>
          <a:p>
            <a:pPr marL="742950" lvl="1" indent="-285750" algn="just">
              <a:buFont typeface="+mj-lt"/>
              <a:buAutoNum type="arabicPeriod"/>
            </a:pPr>
            <a:r>
              <a:rPr lang="ru-RU" b="0" i="0" dirty="0">
                <a:solidFill>
                  <a:srgbClr val="000000"/>
                </a:solidFill>
                <a:effectLst/>
                <a:latin typeface="Arial" panose="020B0604020202020204" pitchFamily="34" charset="0"/>
              </a:rPr>
              <a:t>регулирование деятельности масс</a:t>
            </a:r>
          </a:p>
          <a:p>
            <a:pPr marL="742950" lvl="1" indent="-285750" algn="just">
              <a:buFont typeface="+mj-lt"/>
              <a:buAutoNum type="arabicPeriod"/>
            </a:pPr>
            <a:r>
              <a:rPr lang="ru-RU" b="0" i="0" dirty="0">
                <a:solidFill>
                  <a:srgbClr val="000000"/>
                </a:solidFill>
                <a:effectLst/>
                <a:latin typeface="Arial" panose="020B0604020202020204" pitchFamily="34" charset="0"/>
              </a:rPr>
              <a:t>контроль за достижением поставленных идей</a:t>
            </a:r>
          </a:p>
          <a:p>
            <a:pPr marL="742950" lvl="1" indent="-285750" algn="just">
              <a:buFont typeface="+mj-lt"/>
              <a:buAutoNum type="arabicPeriod"/>
            </a:pPr>
            <a:r>
              <a:rPr lang="ru-RU" b="0" i="0" dirty="0">
                <a:solidFill>
                  <a:srgbClr val="000000"/>
                </a:solidFill>
                <a:effectLst/>
                <a:latin typeface="Arial" panose="020B0604020202020204" pitchFamily="34" charset="0"/>
              </a:rPr>
              <a:t>анализ результатов деятельности и постановка новых целей и задач</a:t>
            </a:r>
          </a:p>
          <a:p>
            <a:endParaRPr lang="ru-RU" dirty="0"/>
          </a:p>
        </p:txBody>
      </p:sp>
    </p:spTree>
    <p:extLst>
      <p:ext uri="{BB962C8B-B14F-4D97-AF65-F5344CB8AC3E}">
        <p14:creationId xmlns:p14="http://schemas.microsoft.com/office/powerpoint/2010/main" val="10218055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5EE6D8C-6EA6-0136-1CAF-53AC55CA730D}"/>
              </a:ext>
            </a:extLst>
          </p:cNvPr>
          <p:cNvSpPr>
            <a:spLocks noGrp="1"/>
          </p:cNvSpPr>
          <p:nvPr>
            <p:ph type="title"/>
          </p:nvPr>
        </p:nvSpPr>
        <p:spPr/>
        <p:txBody>
          <a:bodyPr/>
          <a:lstStyle/>
          <a:p>
            <a:pPr algn="ctr"/>
            <a:r>
              <a:rPr lang="ru-RU" dirty="0"/>
              <a:t>Другие методы исследования</a:t>
            </a:r>
          </a:p>
        </p:txBody>
      </p:sp>
      <p:sp>
        <p:nvSpPr>
          <p:cNvPr id="3" name="Объект 2">
            <a:extLst>
              <a:ext uri="{FF2B5EF4-FFF2-40B4-BE49-F238E27FC236}">
                <a16:creationId xmlns:a16="http://schemas.microsoft.com/office/drawing/2014/main" id="{8C33640D-D191-8C03-9AF7-A5DEB1138F33}"/>
              </a:ext>
            </a:extLst>
          </p:cNvPr>
          <p:cNvSpPr>
            <a:spLocks noGrp="1"/>
          </p:cNvSpPr>
          <p:nvPr>
            <p:ph idx="1"/>
          </p:nvPr>
        </p:nvSpPr>
        <p:spPr/>
        <p:txBody>
          <a:bodyPr>
            <a:normAutofit fontScale="77500" lnSpcReduction="20000"/>
          </a:bodyPr>
          <a:lstStyle/>
          <a:p>
            <a:pPr marL="514350" indent="-514350" algn="l">
              <a:buFont typeface="+mj-lt"/>
              <a:buAutoNum type="arabicPeriod" startAt="4"/>
            </a:pPr>
            <a:r>
              <a:rPr lang="ru-RU" b="1" i="0" dirty="0">
                <a:solidFill>
                  <a:srgbClr val="000000"/>
                </a:solidFill>
                <a:effectLst/>
                <a:latin typeface="Arial" panose="020B0604020202020204" pitchFamily="34" charset="0"/>
              </a:rPr>
              <a:t>Сравнительный метод</a:t>
            </a:r>
            <a:endParaRPr lang="ru-RU" b="0" i="0" dirty="0">
              <a:solidFill>
                <a:srgbClr val="000000"/>
              </a:solidFill>
              <a:effectLst/>
              <a:latin typeface="Arial" panose="020B0604020202020204" pitchFamily="34" charset="0"/>
            </a:endParaRPr>
          </a:p>
          <a:p>
            <a:pPr marL="914400" lvl="1" indent="-457200" algn="l">
              <a:buFont typeface="+mj-lt"/>
              <a:buAutoNum type="arabicPeriod" startAt="4"/>
            </a:pPr>
            <a:r>
              <a:rPr lang="ru-RU" b="0" i="0" dirty="0">
                <a:solidFill>
                  <a:srgbClr val="000000"/>
                </a:solidFill>
                <a:effectLst/>
                <a:latin typeface="Arial" panose="020B0604020202020204" pitchFamily="34" charset="0"/>
              </a:rPr>
              <a:t>предполагает сопоставление однотипных явлений жизни для выделения их общих черт и специфики, нахождение оптимальных путей решения задач.</a:t>
            </a:r>
          </a:p>
          <a:p>
            <a:pPr marL="914400" lvl="1" indent="-457200" algn="l">
              <a:buFont typeface="+mj-lt"/>
              <a:buAutoNum type="arabicPeriod" startAt="4"/>
            </a:pPr>
            <a:r>
              <a:rPr lang="ru-RU" b="0" i="0" dirty="0">
                <a:solidFill>
                  <a:srgbClr val="000000"/>
                </a:solidFill>
                <a:effectLst/>
                <a:latin typeface="Arial" panose="020B0604020202020204" pitchFamily="34" charset="0"/>
              </a:rPr>
              <a:t>позволяет плодотворно использовать опыт других народов</a:t>
            </a:r>
          </a:p>
          <a:p>
            <a:pPr marL="514350" indent="-514350" algn="l">
              <a:buFont typeface="+mj-lt"/>
              <a:buAutoNum type="arabicPeriod" startAt="4"/>
            </a:pPr>
            <a:r>
              <a:rPr lang="ru-RU" b="1" i="0" dirty="0">
                <a:solidFill>
                  <a:srgbClr val="000000"/>
                </a:solidFill>
                <a:effectLst/>
                <a:latin typeface="Arial" panose="020B0604020202020204" pitchFamily="34" charset="0"/>
              </a:rPr>
              <a:t>Исторический метод</a:t>
            </a:r>
            <a:endParaRPr lang="ru-RU" b="0" i="0" dirty="0">
              <a:solidFill>
                <a:srgbClr val="000000"/>
              </a:solidFill>
              <a:effectLst/>
              <a:latin typeface="Arial" panose="020B0604020202020204" pitchFamily="34" charset="0"/>
            </a:endParaRPr>
          </a:p>
          <a:p>
            <a:pPr marL="914400" lvl="1" indent="-457200" algn="l">
              <a:buFont typeface="+mj-lt"/>
              <a:buAutoNum type="arabicPeriod" startAt="4"/>
            </a:pPr>
            <a:r>
              <a:rPr lang="ru-RU" b="0" i="0" dirty="0">
                <a:solidFill>
                  <a:srgbClr val="000000"/>
                </a:solidFill>
                <a:effectLst/>
                <a:latin typeface="Arial" panose="020B0604020202020204" pitchFamily="34" charset="0"/>
              </a:rPr>
              <a:t>предполагает изучение всех явлений  жизни в показательно-временном развитии, выявляет связи прошлого, настоящего, будущего.</a:t>
            </a:r>
          </a:p>
          <a:p>
            <a:pPr marL="514350" indent="-514350" algn="l">
              <a:buFont typeface="+mj-lt"/>
              <a:buAutoNum type="arabicPeriod" startAt="4"/>
            </a:pPr>
            <a:r>
              <a:rPr lang="ru-RU" b="1" i="0" dirty="0">
                <a:solidFill>
                  <a:srgbClr val="000000"/>
                </a:solidFill>
                <a:effectLst/>
                <a:latin typeface="Arial" panose="020B0604020202020204" pitchFamily="34" charset="0"/>
              </a:rPr>
              <a:t>Историко-сравнительный</a:t>
            </a:r>
            <a:endParaRPr lang="ru-RU" b="0" i="0" dirty="0">
              <a:solidFill>
                <a:srgbClr val="000000"/>
              </a:solidFill>
              <a:effectLst/>
              <a:latin typeface="Arial" panose="020B0604020202020204" pitchFamily="34" charset="0"/>
            </a:endParaRPr>
          </a:p>
          <a:p>
            <a:pPr marL="514350" indent="-514350" algn="l">
              <a:buFont typeface="+mj-lt"/>
              <a:buAutoNum type="arabicPeriod" startAt="4"/>
            </a:pPr>
            <a:r>
              <a:rPr lang="ru-RU" b="1" i="0" dirty="0">
                <a:solidFill>
                  <a:srgbClr val="000000"/>
                </a:solidFill>
                <a:effectLst/>
                <a:latin typeface="Arial" panose="020B0604020202020204" pitchFamily="34" charset="0"/>
              </a:rPr>
              <a:t>Нормативно-ценностный </a:t>
            </a:r>
            <a:r>
              <a:rPr lang="ru-RU" b="0" i="0" dirty="0">
                <a:solidFill>
                  <a:srgbClr val="000000"/>
                </a:solidFill>
                <a:effectLst/>
                <a:latin typeface="Arial" panose="020B0604020202020204" pitchFamily="34" charset="0"/>
              </a:rPr>
              <a:t>(влияние значений тех или иных факторов для государства, личности. Оценка может происходить по следующим критериям:</a:t>
            </a:r>
          </a:p>
          <a:p>
            <a:pPr marL="914400" lvl="1" indent="-457200" algn="l">
              <a:buFont typeface="+mj-lt"/>
              <a:buAutoNum type="arabicPeriod"/>
            </a:pPr>
            <a:r>
              <a:rPr lang="ru-RU" b="0" i="0" dirty="0">
                <a:solidFill>
                  <a:srgbClr val="000000"/>
                </a:solidFill>
                <a:effectLst/>
                <a:latin typeface="Arial" panose="020B0604020202020204" pitchFamily="34" charset="0"/>
              </a:rPr>
              <a:t>справедливость/несправедливость</a:t>
            </a:r>
          </a:p>
          <a:p>
            <a:pPr marL="914400" lvl="1" indent="-457200" algn="l">
              <a:buFont typeface="+mj-lt"/>
              <a:buAutoNum type="arabicPeriod"/>
            </a:pPr>
            <a:r>
              <a:rPr lang="ru-RU" b="0" i="0" dirty="0">
                <a:solidFill>
                  <a:srgbClr val="000000"/>
                </a:solidFill>
                <a:effectLst/>
                <a:latin typeface="Arial" panose="020B0604020202020204" pitchFamily="34" charset="0"/>
              </a:rPr>
              <a:t>уважение или </a:t>
            </a:r>
            <a:r>
              <a:rPr lang="ru-RU" b="0" i="0" dirty="0" err="1">
                <a:solidFill>
                  <a:srgbClr val="000000"/>
                </a:solidFill>
                <a:effectLst/>
                <a:latin typeface="Arial" panose="020B0604020202020204" pitchFamily="34" charset="0"/>
              </a:rPr>
              <a:t>попрекание</a:t>
            </a:r>
            <a:r>
              <a:rPr lang="ru-RU" b="0" i="0" dirty="0">
                <a:solidFill>
                  <a:srgbClr val="000000"/>
                </a:solidFill>
                <a:effectLst/>
                <a:latin typeface="Arial" panose="020B0604020202020204" pitchFamily="34" charset="0"/>
              </a:rPr>
              <a:t> свобод народов других стран</a:t>
            </a:r>
          </a:p>
          <a:p>
            <a:pPr marL="0" indent="0">
              <a:buNone/>
            </a:pPr>
            <a:br>
              <a:rPr lang="ru-RU" dirty="0"/>
            </a:br>
            <a:endParaRPr lang="ru-RU" dirty="0"/>
          </a:p>
        </p:txBody>
      </p:sp>
    </p:spTree>
    <p:extLst>
      <p:ext uri="{BB962C8B-B14F-4D97-AF65-F5344CB8AC3E}">
        <p14:creationId xmlns:p14="http://schemas.microsoft.com/office/powerpoint/2010/main" val="22646803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1071CA3-DD3C-3B61-5139-29284997C2A6}"/>
              </a:ext>
            </a:extLst>
          </p:cNvPr>
          <p:cNvSpPr>
            <a:spLocks noGrp="1"/>
          </p:cNvSpPr>
          <p:nvPr>
            <p:ph type="title"/>
          </p:nvPr>
        </p:nvSpPr>
        <p:spPr/>
        <p:txBody>
          <a:bodyPr/>
          <a:lstStyle/>
          <a:p>
            <a:pPr algn="ctr"/>
            <a:r>
              <a:rPr lang="ru-RU" b="1" i="0" dirty="0">
                <a:solidFill>
                  <a:srgbClr val="000000"/>
                </a:solidFill>
                <a:effectLst/>
                <a:latin typeface="Arial" panose="020B0604020202020204" pitchFamily="34" charset="0"/>
              </a:rPr>
              <a:t>Недостатки метода</a:t>
            </a:r>
            <a:br>
              <a:rPr lang="ru-RU" b="0" i="0" dirty="0">
                <a:solidFill>
                  <a:srgbClr val="000000"/>
                </a:solidFill>
                <a:effectLst/>
                <a:latin typeface="Arial" panose="020B0604020202020204" pitchFamily="34" charset="0"/>
              </a:rPr>
            </a:br>
            <a:endParaRPr lang="ru-RU" dirty="0"/>
          </a:p>
        </p:txBody>
      </p:sp>
      <p:sp>
        <p:nvSpPr>
          <p:cNvPr id="3" name="Объект 2">
            <a:extLst>
              <a:ext uri="{FF2B5EF4-FFF2-40B4-BE49-F238E27FC236}">
                <a16:creationId xmlns:a16="http://schemas.microsoft.com/office/drawing/2014/main" id="{2993472D-DAA6-1966-44BB-3DE19E0A2723}"/>
              </a:ext>
            </a:extLst>
          </p:cNvPr>
          <p:cNvSpPr>
            <a:spLocks noGrp="1"/>
          </p:cNvSpPr>
          <p:nvPr>
            <p:ph idx="1"/>
          </p:nvPr>
        </p:nvSpPr>
        <p:spPr/>
        <p:txBody>
          <a:bodyPr/>
          <a:lstStyle/>
          <a:p>
            <a:pPr marL="742950" lvl="1" indent="-285750" algn="l">
              <a:buFont typeface="+mj-lt"/>
              <a:buAutoNum type="arabicPeriod"/>
            </a:pPr>
            <a:r>
              <a:rPr lang="ru-RU" b="0" i="0" dirty="0">
                <a:solidFill>
                  <a:srgbClr val="000000"/>
                </a:solidFill>
                <a:effectLst/>
                <a:latin typeface="Arial" panose="020B0604020202020204" pitchFamily="34" charset="0"/>
              </a:rPr>
              <a:t>реальная политика и моральные нормы лежат в разных плоскостях</a:t>
            </a:r>
          </a:p>
          <a:p>
            <a:pPr marL="742950" lvl="1" indent="-285750" algn="l">
              <a:buFont typeface="+mj-lt"/>
              <a:buAutoNum type="arabicPeriod"/>
            </a:pPr>
            <a:r>
              <a:rPr lang="ru-RU" b="0" i="0" dirty="0">
                <a:solidFill>
                  <a:srgbClr val="000000"/>
                </a:solidFill>
                <a:effectLst/>
                <a:latin typeface="Arial" panose="020B0604020202020204" pitchFamily="34" charset="0"/>
              </a:rPr>
              <a:t>относительно ценностных утверждений, их зависимость от реального положения и индивидуальной особенности людей.</a:t>
            </a:r>
          </a:p>
          <a:p>
            <a:endParaRPr lang="ru-RU" dirty="0"/>
          </a:p>
        </p:txBody>
      </p:sp>
    </p:spTree>
    <p:extLst>
      <p:ext uri="{BB962C8B-B14F-4D97-AF65-F5344CB8AC3E}">
        <p14:creationId xmlns:p14="http://schemas.microsoft.com/office/powerpoint/2010/main" val="7063216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AA800E5-85E4-E455-3E7A-AAC974FF9A38}"/>
              </a:ext>
            </a:extLst>
          </p:cNvPr>
          <p:cNvSpPr>
            <a:spLocks noGrp="1"/>
          </p:cNvSpPr>
          <p:nvPr>
            <p:ph type="title"/>
          </p:nvPr>
        </p:nvSpPr>
        <p:spPr/>
        <p:txBody>
          <a:bodyPr/>
          <a:lstStyle/>
          <a:p>
            <a:r>
              <a:rPr lang="ru-RU" b="1" i="0" dirty="0">
                <a:solidFill>
                  <a:srgbClr val="000000"/>
                </a:solidFill>
                <a:effectLst/>
                <a:latin typeface="Arial" panose="020B0604020202020204" pitchFamily="34" charset="0"/>
              </a:rPr>
              <a:t>Функциональный метод</a:t>
            </a:r>
            <a:r>
              <a:rPr lang="ru-RU" b="0" i="0" dirty="0">
                <a:solidFill>
                  <a:srgbClr val="000000"/>
                </a:solidFill>
                <a:effectLst/>
                <a:latin typeface="Arial" panose="020B0604020202020204" pitchFamily="34" charset="0"/>
              </a:rPr>
              <a:t> </a:t>
            </a:r>
            <a:endParaRPr lang="ru-RU" dirty="0"/>
          </a:p>
        </p:txBody>
      </p:sp>
      <p:sp>
        <p:nvSpPr>
          <p:cNvPr id="3" name="Объект 2">
            <a:extLst>
              <a:ext uri="{FF2B5EF4-FFF2-40B4-BE49-F238E27FC236}">
                <a16:creationId xmlns:a16="http://schemas.microsoft.com/office/drawing/2014/main" id="{C7FC8282-7947-7FB9-2076-7E0785133617}"/>
              </a:ext>
            </a:extLst>
          </p:cNvPr>
          <p:cNvSpPr>
            <a:spLocks noGrp="1"/>
          </p:cNvSpPr>
          <p:nvPr>
            <p:ph idx="1"/>
          </p:nvPr>
        </p:nvSpPr>
        <p:spPr/>
        <p:txBody>
          <a:bodyPr/>
          <a:lstStyle/>
          <a:p>
            <a:pPr marL="0" indent="0" algn="l">
              <a:buNone/>
            </a:pPr>
            <a:r>
              <a:rPr lang="ru-RU" b="0" i="0" dirty="0">
                <a:solidFill>
                  <a:srgbClr val="000000"/>
                </a:solidFill>
                <a:effectLst/>
                <a:latin typeface="Arial" panose="020B0604020202020204" pitchFamily="34" charset="0"/>
              </a:rPr>
              <a:t>Тщательное изучение зависимостей между различными сферами общественной жизни между странами, между группой стран.</a:t>
            </a:r>
          </a:p>
          <a:p>
            <a:pPr marL="457200" lvl="1" indent="0" algn="l">
              <a:buNone/>
            </a:pPr>
            <a:r>
              <a:rPr lang="ru-RU" b="0" i="0" dirty="0">
                <a:solidFill>
                  <a:srgbClr val="000000"/>
                </a:solidFill>
                <a:effectLst/>
                <a:latin typeface="Arial" panose="020B0604020202020204" pitchFamily="34" charset="0"/>
              </a:rPr>
              <a:t>1) Экономико-политические отношения</a:t>
            </a:r>
          </a:p>
          <a:p>
            <a:pPr marL="457200" lvl="1" indent="0" algn="l">
              <a:buNone/>
            </a:pPr>
            <a:r>
              <a:rPr lang="ru-RU" b="0" i="0" dirty="0">
                <a:solidFill>
                  <a:srgbClr val="000000"/>
                </a:solidFill>
                <a:effectLst/>
                <a:latin typeface="Arial" panose="020B0604020202020204" pitchFamily="34" charset="0"/>
              </a:rPr>
              <a:t>2) Уровню военных контактов или противостояний.</a:t>
            </a:r>
          </a:p>
          <a:p>
            <a:pPr marL="457200" lvl="1" indent="0" algn="l">
              <a:buNone/>
            </a:pPr>
            <a:r>
              <a:rPr lang="ru-RU" b="0" i="0" dirty="0">
                <a:solidFill>
                  <a:srgbClr val="000000"/>
                </a:solidFill>
                <a:effectLst/>
                <a:latin typeface="Arial" panose="020B0604020202020204" pitchFamily="34" charset="0"/>
              </a:rPr>
              <a:t>3) Степени урбанизации населения, по плотности</a:t>
            </a:r>
          </a:p>
          <a:p>
            <a:pPr marL="457200" lvl="1" indent="0" algn="l">
              <a:buNone/>
            </a:pPr>
            <a:r>
              <a:rPr lang="ru-RU" b="0" i="0" dirty="0">
                <a:solidFill>
                  <a:srgbClr val="000000"/>
                </a:solidFill>
                <a:effectLst/>
                <a:latin typeface="Arial" panose="020B0604020202020204" pitchFamily="34" charset="0"/>
              </a:rPr>
              <a:t>4) Политическая активность</a:t>
            </a:r>
          </a:p>
          <a:p>
            <a:pPr marL="457200" lvl="1" indent="0" algn="l">
              <a:buNone/>
            </a:pPr>
            <a:r>
              <a:rPr lang="ru-RU" b="0" i="0" dirty="0">
                <a:solidFill>
                  <a:srgbClr val="000000"/>
                </a:solidFill>
                <a:effectLst/>
                <a:latin typeface="Arial" panose="020B0604020202020204" pitchFamily="34" charset="0"/>
              </a:rPr>
              <a:t>5) Высоте морально психологического духа.</a:t>
            </a:r>
          </a:p>
          <a:p>
            <a:pPr algn="l"/>
            <a:r>
              <a:rPr lang="ru-RU" b="0" i="0" dirty="0">
                <a:solidFill>
                  <a:srgbClr val="000000"/>
                </a:solidFill>
                <a:effectLst/>
                <a:latin typeface="Arial" panose="020B0604020202020204" pitchFamily="34" charset="0"/>
              </a:rPr>
              <a:t>Метод далек от этнических оценок, геополитических решений</a:t>
            </a:r>
          </a:p>
          <a:p>
            <a:endParaRPr lang="ru-RU" dirty="0"/>
          </a:p>
        </p:txBody>
      </p:sp>
    </p:spTree>
    <p:extLst>
      <p:ext uri="{BB962C8B-B14F-4D97-AF65-F5344CB8AC3E}">
        <p14:creationId xmlns:p14="http://schemas.microsoft.com/office/powerpoint/2010/main" val="14817668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E7DD61A-5C51-0FCB-B637-75C2D9FE1FF3}"/>
              </a:ext>
            </a:extLst>
          </p:cNvPr>
          <p:cNvSpPr>
            <a:spLocks noGrp="1"/>
          </p:cNvSpPr>
          <p:nvPr>
            <p:ph type="title"/>
          </p:nvPr>
        </p:nvSpPr>
        <p:spPr/>
        <p:txBody>
          <a:bodyPr/>
          <a:lstStyle/>
          <a:p>
            <a:pPr algn="ctr"/>
            <a:r>
              <a:rPr lang="ru-RU" b="0" i="0" dirty="0" err="1">
                <a:solidFill>
                  <a:srgbClr val="000000"/>
                </a:solidFill>
                <a:effectLst/>
                <a:latin typeface="Arial" panose="020B0604020202020204" pitchFamily="34" charset="0"/>
              </a:rPr>
              <a:t>Бихевиористский</a:t>
            </a:r>
            <a:r>
              <a:rPr lang="ru-RU" b="0" i="0" dirty="0">
                <a:solidFill>
                  <a:srgbClr val="000000"/>
                </a:solidFill>
                <a:effectLst/>
                <a:latin typeface="Arial" panose="020B0604020202020204" pitchFamily="34" charset="0"/>
              </a:rPr>
              <a:t> метод</a:t>
            </a:r>
            <a:br>
              <a:rPr lang="ru-RU" b="0" i="0" dirty="0">
                <a:solidFill>
                  <a:srgbClr val="000000"/>
                </a:solidFill>
                <a:effectLst/>
                <a:latin typeface="Arial" panose="020B0604020202020204" pitchFamily="34" charset="0"/>
              </a:rPr>
            </a:br>
            <a:endParaRPr lang="ru-RU" dirty="0"/>
          </a:p>
        </p:txBody>
      </p:sp>
      <p:sp>
        <p:nvSpPr>
          <p:cNvPr id="3" name="Объект 2">
            <a:extLst>
              <a:ext uri="{FF2B5EF4-FFF2-40B4-BE49-F238E27FC236}">
                <a16:creationId xmlns:a16="http://schemas.microsoft.com/office/drawing/2014/main" id="{4B3BE896-9867-E608-092C-6B5364BAA53A}"/>
              </a:ext>
            </a:extLst>
          </p:cNvPr>
          <p:cNvSpPr>
            <a:spLocks noGrp="1"/>
          </p:cNvSpPr>
          <p:nvPr>
            <p:ph idx="1"/>
          </p:nvPr>
        </p:nvSpPr>
        <p:spPr/>
        <p:txBody>
          <a:bodyPr/>
          <a:lstStyle/>
          <a:p>
            <a:pPr marL="914400" lvl="1" indent="-457200" algn="just">
              <a:buFont typeface="+mj-lt"/>
              <a:buAutoNum type="arabicPeriod"/>
            </a:pPr>
            <a:r>
              <a:rPr lang="ru-RU" b="0" i="0" dirty="0">
                <a:solidFill>
                  <a:srgbClr val="000000"/>
                </a:solidFill>
                <a:effectLst/>
                <a:latin typeface="Arial" panose="020B0604020202020204" pitchFamily="34" charset="0"/>
              </a:rPr>
              <a:t>Политика имеет личностное измерение. Действие людей, их интересы, фокусирует и выражает конкретная личность. Они являются главным объектом исследования.</a:t>
            </a:r>
          </a:p>
          <a:p>
            <a:pPr marL="914400" lvl="1" indent="-457200" algn="just">
              <a:buFont typeface="+mj-lt"/>
              <a:buAutoNum type="arabicPeriod"/>
            </a:pPr>
            <a:r>
              <a:rPr lang="ru-RU" b="0" i="0" dirty="0">
                <a:solidFill>
                  <a:srgbClr val="000000"/>
                </a:solidFill>
                <a:effectLst/>
                <a:latin typeface="Arial" panose="020B0604020202020204" pitchFamily="34" charset="0"/>
              </a:rPr>
              <a:t>Главными мотивами поведения, действий людей являются психологические мотивы, они могут быть социально-обусловленные, но могут иметь специфический индивидуальный подход.</a:t>
            </a:r>
          </a:p>
          <a:p>
            <a:pPr marL="914400" lvl="1" indent="-457200" algn="just">
              <a:buFont typeface="+mj-lt"/>
              <a:buAutoNum type="arabicPeriod"/>
            </a:pPr>
            <a:r>
              <a:rPr lang="ru-RU" b="0" i="0" dirty="0">
                <a:solidFill>
                  <a:srgbClr val="000000"/>
                </a:solidFill>
                <a:effectLst/>
                <a:latin typeface="Arial" panose="020B0604020202020204" pitchFamily="34" charset="0"/>
              </a:rPr>
              <a:t>Широко используется метод естественных наук с применением математических и статистических данных.</a:t>
            </a:r>
          </a:p>
          <a:p>
            <a:endParaRPr lang="ru-RU" dirty="0"/>
          </a:p>
        </p:txBody>
      </p:sp>
    </p:spTree>
    <p:extLst>
      <p:ext uri="{BB962C8B-B14F-4D97-AF65-F5344CB8AC3E}">
        <p14:creationId xmlns:p14="http://schemas.microsoft.com/office/powerpoint/2010/main" val="26299024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9B47FCE-B08A-EF08-0202-2D697E52E50E}"/>
              </a:ext>
            </a:extLst>
          </p:cNvPr>
          <p:cNvSpPr>
            <a:spLocks noGrp="1"/>
          </p:cNvSpPr>
          <p:nvPr>
            <p:ph type="title"/>
          </p:nvPr>
        </p:nvSpPr>
        <p:spPr/>
        <p:txBody>
          <a:bodyPr/>
          <a:lstStyle/>
          <a:p>
            <a:pPr algn="ctr"/>
            <a:r>
              <a:rPr lang="ru-RU" dirty="0"/>
              <a:t>Другие методы</a:t>
            </a:r>
          </a:p>
        </p:txBody>
      </p:sp>
      <p:sp>
        <p:nvSpPr>
          <p:cNvPr id="3" name="Объект 2">
            <a:extLst>
              <a:ext uri="{FF2B5EF4-FFF2-40B4-BE49-F238E27FC236}">
                <a16:creationId xmlns:a16="http://schemas.microsoft.com/office/drawing/2014/main" id="{E24E97A1-3EFD-2FF5-62E8-21C17D746F4B}"/>
              </a:ext>
            </a:extLst>
          </p:cNvPr>
          <p:cNvSpPr>
            <a:spLocks noGrp="1"/>
          </p:cNvSpPr>
          <p:nvPr>
            <p:ph idx="1"/>
          </p:nvPr>
        </p:nvSpPr>
        <p:spPr/>
        <p:txBody>
          <a:bodyPr>
            <a:normAutofit fontScale="85000" lnSpcReduction="10000"/>
          </a:bodyPr>
          <a:lstStyle/>
          <a:p>
            <a:pPr algn="just">
              <a:buFont typeface="+mj-lt"/>
              <a:buAutoNum type="arabicPeriod" startAt="9"/>
            </a:pPr>
            <a:r>
              <a:rPr lang="ru-RU" b="1" i="0" dirty="0">
                <a:solidFill>
                  <a:srgbClr val="000000"/>
                </a:solidFill>
                <a:effectLst/>
                <a:latin typeface="Arial" panose="020B0604020202020204" pitchFamily="34" charset="0"/>
              </a:rPr>
              <a:t>Структурно-функциональный анализ</a:t>
            </a:r>
            <a:r>
              <a:rPr lang="ru-RU" b="0" i="0" dirty="0">
                <a:solidFill>
                  <a:srgbClr val="000000"/>
                </a:solidFill>
                <a:effectLst/>
                <a:latin typeface="Arial" panose="020B0604020202020204" pitchFamily="34" charset="0"/>
              </a:rPr>
              <a:t>  Рассматривает общество, государство, союз, как систему, обладающую сложной структурой, каждый элемент которой выполняет специфическую функцию, удовлетворяющую определенным потребностям и ожиданием систем.</a:t>
            </a:r>
          </a:p>
          <a:p>
            <a:pPr algn="just">
              <a:buFont typeface="+mj-lt"/>
              <a:buAutoNum type="arabicPeriod" startAt="9"/>
            </a:pPr>
            <a:r>
              <a:rPr lang="ru-RU" b="1" i="0" dirty="0">
                <a:solidFill>
                  <a:srgbClr val="000000"/>
                </a:solidFill>
                <a:effectLst/>
                <a:latin typeface="Arial" panose="020B0604020202020204" pitchFamily="34" charset="0"/>
              </a:rPr>
              <a:t>Институциональный метод</a:t>
            </a:r>
            <a:r>
              <a:rPr lang="ru-RU" b="0" i="0" dirty="0">
                <a:solidFill>
                  <a:srgbClr val="000000"/>
                </a:solidFill>
                <a:effectLst/>
                <a:latin typeface="Arial" panose="020B0604020202020204" pitchFamily="34" charset="0"/>
              </a:rPr>
              <a:t> Ориентирован на изучение деятельности институтов с помощью которых осуществляется деятельность — функционирование государства, партий, организаций.</a:t>
            </a:r>
          </a:p>
          <a:p>
            <a:pPr algn="just">
              <a:buFont typeface="+mj-lt"/>
              <a:buAutoNum type="arabicPeriod" startAt="9"/>
            </a:pPr>
            <a:r>
              <a:rPr lang="ru-RU" b="1" i="0" dirty="0">
                <a:solidFill>
                  <a:srgbClr val="000000"/>
                </a:solidFill>
                <a:effectLst/>
                <a:latin typeface="Arial" panose="020B0604020202020204" pitchFamily="34" charset="0"/>
              </a:rPr>
              <a:t>Антропологический</a:t>
            </a:r>
            <a:r>
              <a:rPr lang="ru-RU" b="0" i="0" dirty="0">
                <a:solidFill>
                  <a:srgbClr val="000000"/>
                </a:solidFill>
                <a:effectLst/>
                <a:latin typeface="Arial" panose="020B0604020202020204" pitchFamily="34" charset="0"/>
              </a:rPr>
              <a:t> На первое место по важности он ставил не социальный фактор, а природу человека, имеющий большой набор потребностей, прежде всего материальных.</a:t>
            </a:r>
          </a:p>
          <a:p>
            <a:pPr algn="just">
              <a:buFont typeface="+mj-lt"/>
              <a:buAutoNum type="arabicPeriod" startAt="9"/>
            </a:pPr>
            <a:r>
              <a:rPr lang="ru-RU" b="1" i="0" dirty="0" err="1">
                <a:solidFill>
                  <a:srgbClr val="000000"/>
                </a:solidFill>
                <a:effectLst/>
                <a:latin typeface="Arial" panose="020B0604020202020204" pitchFamily="34" charset="0"/>
              </a:rPr>
              <a:t>Общелогический</a:t>
            </a:r>
            <a:r>
              <a:rPr lang="ru-RU" b="1" i="0" dirty="0">
                <a:solidFill>
                  <a:srgbClr val="000000"/>
                </a:solidFill>
                <a:effectLst/>
                <a:latin typeface="Arial" panose="020B0604020202020204" pitchFamily="34" charset="0"/>
              </a:rPr>
              <a:t> метод</a:t>
            </a:r>
            <a:r>
              <a:rPr lang="ru-RU" b="0" i="0" dirty="0">
                <a:solidFill>
                  <a:srgbClr val="000000"/>
                </a:solidFill>
                <a:effectLst/>
                <a:latin typeface="Arial" panose="020B0604020202020204" pitchFamily="34" charset="0"/>
              </a:rPr>
              <a:t> Относительно к организации и процедуре познавательного процесса.</a:t>
            </a:r>
          </a:p>
          <a:p>
            <a:endParaRPr lang="ru-RU" dirty="0"/>
          </a:p>
        </p:txBody>
      </p:sp>
    </p:spTree>
    <p:extLst>
      <p:ext uri="{BB962C8B-B14F-4D97-AF65-F5344CB8AC3E}">
        <p14:creationId xmlns:p14="http://schemas.microsoft.com/office/powerpoint/2010/main" val="41854253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960C6C0E-7218-2E42-1F78-D511BC7EAA54}"/>
              </a:ext>
            </a:extLst>
          </p:cNvPr>
          <p:cNvSpPr>
            <a:spLocks noGrp="1"/>
          </p:cNvSpPr>
          <p:nvPr>
            <p:ph idx="4294967295"/>
          </p:nvPr>
        </p:nvSpPr>
        <p:spPr>
          <a:xfrm>
            <a:off x="0" y="1825625"/>
            <a:ext cx="10515600" cy="4351338"/>
          </a:xfrm>
        </p:spPr>
        <p:txBody>
          <a:bodyPr>
            <a:normAutofit/>
          </a:bodyPr>
          <a:lstStyle/>
          <a:p>
            <a:pPr marL="0" indent="0" algn="ctr">
              <a:buNone/>
            </a:pPr>
            <a:r>
              <a:rPr lang="ru-RU" sz="8000" dirty="0"/>
              <a:t>2.</a:t>
            </a:r>
          </a:p>
        </p:txBody>
      </p:sp>
    </p:spTree>
    <p:extLst>
      <p:ext uri="{BB962C8B-B14F-4D97-AF65-F5344CB8AC3E}">
        <p14:creationId xmlns:p14="http://schemas.microsoft.com/office/powerpoint/2010/main" val="14458651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7287269-E1C6-3A55-934C-BEE89AFCEE25}"/>
              </a:ext>
            </a:extLst>
          </p:cNvPr>
          <p:cNvSpPr>
            <a:spLocks noGrp="1"/>
          </p:cNvSpPr>
          <p:nvPr>
            <p:ph type="title"/>
          </p:nvPr>
        </p:nvSpPr>
        <p:spPr/>
        <p:txBody>
          <a:bodyPr/>
          <a:lstStyle/>
          <a:p>
            <a:pPr algn="ctr"/>
            <a:r>
              <a:rPr lang="ru-RU" dirty="0"/>
              <a:t>Геополитическое поле</a:t>
            </a:r>
          </a:p>
        </p:txBody>
      </p:sp>
      <p:sp>
        <p:nvSpPr>
          <p:cNvPr id="3" name="Объект 2">
            <a:extLst>
              <a:ext uri="{FF2B5EF4-FFF2-40B4-BE49-F238E27FC236}">
                <a16:creationId xmlns:a16="http://schemas.microsoft.com/office/drawing/2014/main" id="{90D0C0E6-880C-7752-9FB0-C5F3932DBA4E}"/>
              </a:ext>
            </a:extLst>
          </p:cNvPr>
          <p:cNvSpPr>
            <a:spLocks noGrp="1"/>
          </p:cNvSpPr>
          <p:nvPr>
            <p:ph idx="1"/>
          </p:nvPr>
        </p:nvSpPr>
        <p:spPr/>
        <p:txBody>
          <a:bodyPr>
            <a:normAutofit lnSpcReduction="10000"/>
          </a:bodyPr>
          <a:lstStyle/>
          <a:p>
            <a:pPr algn="just"/>
            <a:r>
              <a:rPr lang="ru-RU" b="1" i="0" u="sng" dirty="0">
                <a:solidFill>
                  <a:srgbClr val="000000"/>
                </a:solidFill>
                <a:effectLst/>
                <a:latin typeface="Arial" panose="020B0604020202020204" pitchFamily="34" charset="0"/>
              </a:rPr>
              <a:t>все геополитические теории развивают основную категорию этой науки — контроль над пространством</a:t>
            </a:r>
            <a:r>
              <a:rPr lang="ru-RU" b="0" i="0" dirty="0">
                <a:solidFill>
                  <a:srgbClr val="000000"/>
                </a:solidFill>
                <a:effectLst/>
                <a:latin typeface="Arial" panose="020B0604020202020204" pitchFamily="34" charset="0"/>
              </a:rPr>
              <a:t>. </a:t>
            </a:r>
            <a:r>
              <a:rPr lang="ru-RU" b="1" i="1" dirty="0">
                <a:solidFill>
                  <a:srgbClr val="000000"/>
                </a:solidFill>
                <a:effectLst/>
                <a:latin typeface="Arial" panose="020B0604020202020204" pitchFamily="34" charset="0"/>
              </a:rPr>
              <a:t>Геополитика изучает основы, возможности, механизм и формы контроля пространства со стороны политических институтов, в первую очередь со стороны государств и союзов государств</a:t>
            </a:r>
            <a:r>
              <a:rPr lang="ru-RU" b="0" i="0" dirty="0">
                <a:solidFill>
                  <a:srgbClr val="000000"/>
                </a:solidFill>
                <a:effectLst/>
                <a:latin typeface="Arial" panose="020B0604020202020204" pitchFamily="34" charset="0"/>
              </a:rPr>
              <a:t>. Территория, которую контролирует или стремится контролировать государство, характеризуется прежде всего степенью освоенности центром, уровнем развития их связей. </a:t>
            </a:r>
            <a:r>
              <a:rPr lang="ru-RU" b="1" i="1" dirty="0">
                <a:solidFill>
                  <a:srgbClr val="000000"/>
                </a:solidFill>
                <a:effectLst/>
                <a:latin typeface="Arial" panose="020B0604020202020204" pitchFamily="34" charset="0"/>
              </a:rPr>
              <a:t>Пространство, контролируемое государством или их союзом, называют чаще всего </a:t>
            </a:r>
            <a:r>
              <a:rPr lang="ru-RU" b="1" i="0" u="sng" dirty="0">
                <a:solidFill>
                  <a:srgbClr val="000000"/>
                </a:solidFill>
                <a:effectLst/>
                <a:latin typeface="Arial" panose="020B0604020202020204" pitchFamily="34" charset="0"/>
              </a:rPr>
              <a:t>геополитическим полем.</a:t>
            </a:r>
            <a:endParaRPr lang="ru-RU" dirty="0"/>
          </a:p>
        </p:txBody>
      </p:sp>
    </p:spTree>
    <p:extLst>
      <p:ext uri="{BB962C8B-B14F-4D97-AF65-F5344CB8AC3E}">
        <p14:creationId xmlns:p14="http://schemas.microsoft.com/office/powerpoint/2010/main" val="22869709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FD1BAC5-8AF1-3B10-115A-F4D3A8DE33BF}"/>
              </a:ext>
            </a:extLst>
          </p:cNvPr>
          <p:cNvSpPr>
            <a:spLocks noGrp="1"/>
          </p:cNvSpPr>
          <p:nvPr>
            <p:ph type="title"/>
          </p:nvPr>
        </p:nvSpPr>
        <p:spPr/>
        <p:txBody>
          <a:bodyPr/>
          <a:lstStyle/>
          <a:p>
            <a:pPr algn="ctr"/>
            <a:r>
              <a:rPr lang="ru-RU" dirty="0"/>
              <a:t>Виды полей</a:t>
            </a:r>
          </a:p>
        </p:txBody>
      </p:sp>
      <p:sp>
        <p:nvSpPr>
          <p:cNvPr id="3" name="Объект 2">
            <a:extLst>
              <a:ext uri="{FF2B5EF4-FFF2-40B4-BE49-F238E27FC236}">
                <a16:creationId xmlns:a16="http://schemas.microsoft.com/office/drawing/2014/main" id="{7C009EEE-77CF-0206-5437-459309102683}"/>
              </a:ext>
            </a:extLst>
          </p:cNvPr>
          <p:cNvSpPr>
            <a:spLocks noGrp="1"/>
          </p:cNvSpPr>
          <p:nvPr>
            <p:ph idx="1"/>
          </p:nvPr>
        </p:nvSpPr>
        <p:spPr/>
        <p:txBody>
          <a:bodyPr>
            <a:normAutofit fontScale="92500" lnSpcReduction="10000"/>
          </a:bodyPr>
          <a:lstStyle/>
          <a:p>
            <a:pPr marL="514350" indent="-514350" algn="just">
              <a:buFont typeface="+mj-lt"/>
              <a:buAutoNum type="arabicPeriod"/>
            </a:pPr>
            <a:r>
              <a:rPr lang="ru-RU" b="1" i="0" dirty="0">
                <a:solidFill>
                  <a:srgbClr val="000000"/>
                </a:solidFill>
                <a:effectLst/>
                <a:latin typeface="Arial" panose="020B0604020202020204" pitchFamily="34" charset="0"/>
              </a:rPr>
              <a:t>Эндемическое (от греч. </a:t>
            </a:r>
            <a:r>
              <a:rPr lang="ru-RU" b="1" i="0" dirty="0" err="1">
                <a:solidFill>
                  <a:srgbClr val="000000"/>
                </a:solidFill>
                <a:effectLst/>
                <a:latin typeface="Arial" panose="020B0604020202020204" pitchFamily="34" charset="0"/>
              </a:rPr>
              <a:t>еndemos</a:t>
            </a:r>
            <a:r>
              <a:rPr lang="ru-RU" b="1" i="0" dirty="0">
                <a:solidFill>
                  <a:srgbClr val="000000"/>
                </a:solidFill>
                <a:effectLst/>
                <a:latin typeface="Arial" panose="020B0604020202020204" pitchFamily="34" charset="0"/>
              </a:rPr>
              <a:t> — местный) поле — пространство, контролируемое государством продолжительное время</a:t>
            </a:r>
            <a:r>
              <a:rPr lang="ru-RU" b="0" i="0" dirty="0">
                <a:solidFill>
                  <a:srgbClr val="000000"/>
                </a:solidFill>
                <a:effectLst/>
                <a:latin typeface="Arial" panose="020B0604020202020204" pitchFamily="34" charset="0"/>
              </a:rPr>
              <a:t>. Принадлежность этой территории данной национальной общности признают сосед</a:t>
            </a:r>
          </a:p>
          <a:p>
            <a:pPr marL="514350" indent="-514350" algn="just">
              <a:buFont typeface="+mj-lt"/>
              <a:buAutoNum type="arabicPeriod"/>
            </a:pPr>
            <a:r>
              <a:rPr lang="ru-RU" b="1" i="0" dirty="0">
                <a:solidFill>
                  <a:srgbClr val="000000"/>
                </a:solidFill>
                <a:effectLst/>
                <a:latin typeface="Arial" panose="020B0604020202020204" pitchFamily="34" charset="0"/>
              </a:rPr>
              <a:t>Пограничное поле — территория, находящаяся под контролем данного государства, но недостаточно демографически, экономически, политически освоенная</a:t>
            </a:r>
            <a:r>
              <a:rPr lang="ru-RU" b="0" i="0" dirty="0">
                <a:solidFill>
                  <a:srgbClr val="000000"/>
                </a:solidFill>
                <a:effectLst/>
                <a:latin typeface="Arial" panose="020B0604020202020204" pitchFamily="34" charset="0"/>
              </a:rPr>
              <a:t>. </a:t>
            </a:r>
            <a:r>
              <a:rPr lang="ru-RU" b="1" i="1" dirty="0">
                <a:solidFill>
                  <a:srgbClr val="000000"/>
                </a:solidFill>
                <a:effectLst/>
                <a:latin typeface="Arial" panose="020B0604020202020204" pitchFamily="34" charset="0"/>
              </a:rPr>
              <a:t>Чаще всего таким полем бывают пространства, населенные национальными меньшинствами. Сопредельные государства иногда ставят под сомнение принадлежность этих территорий, но все же не рассматривают их как свои</a:t>
            </a:r>
            <a:r>
              <a:rPr lang="ru-RU" b="0" i="0" dirty="0">
                <a:solidFill>
                  <a:srgbClr val="000000"/>
                </a:solidFill>
                <a:effectLst/>
                <a:latin typeface="Arial" panose="020B0604020202020204" pitchFamily="34" charset="0"/>
              </a:rPr>
              <a:t>.</a:t>
            </a:r>
            <a:endParaRPr lang="ru-RU" dirty="0"/>
          </a:p>
        </p:txBody>
      </p:sp>
    </p:spTree>
    <p:extLst>
      <p:ext uri="{BB962C8B-B14F-4D97-AF65-F5344CB8AC3E}">
        <p14:creationId xmlns:p14="http://schemas.microsoft.com/office/powerpoint/2010/main" val="21726212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A39697BF-C464-C794-5918-56A15C6CCDDA}"/>
              </a:ext>
            </a:extLst>
          </p:cNvPr>
          <p:cNvSpPr>
            <a:spLocks noGrp="1"/>
          </p:cNvSpPr>
          <p:nvPr>
            <p:ph idx="4294967295"/>
          </p:nvPr>
        </p:nvSpPr>
        <p:spPr>
          <a:xfrm>
            <a:off x="0" y="1825625"/>
            <a:ext cx="10515600" cy="4351338"/>
          </a:xfrm>
        </p:spPr>
        <p:txBody>
          <a:bodyPr>
            <a:normAutofit/>
          </a:bodyPr>
          <a:lstStyle/>
          <a:p>
            <a:pPr marL="0" indent="0" algn="ctr">
              <a:buNone/>
            </a:pPr>
            <a:r>
              <a:rPr lang="ru-RU" sz="8000" dirty="0"/>
              <a:t>1.</a:t>
            </a:r>
          </a:p>
        </p:txBody>
      </p:sp>
    </p:spTree>
    <p:extLst>
      <p:ext uri="{BB962C8B-B14F-4D97-AF65-F5344CB8AC3E}">
        <p14:creationId xmlns:p14="http://schemas.microsoft.com/office/powerpoint/2010/main" val="16347776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92AA5DE-6472-B19F-DD5B-2F4330F5E155}"/>
              </a:ext>
            </a:extLst>
          </p:cNvPr>
          <p:cNvSpPr>
            <a:spLocks noGrp="1"/>
          </p:cNvSpPr>
          <p:nvPr>
            <p:ph type="title"/>
          </p:nvPr>
        </p:nvSpPr>
        <p:spPr/>
        <p:txBody>
          <a:bodyPr/>
          <a:lstStyle/>
          <a:p>
            <a:pPr algn="ctr"/>
            <a:r>
              <a:rPr lang="ru-RU" dirty="0"/>
              <a:t>Категории геополитики</a:t>
            </a:r>
          </a:p>
        </p:txBody>
      </p:sp>
      <p:sp>
        <p:nvSpPr>
          <p:cNvPr id="3" name="Объект 2">
            <a:extLst>
              <a:ext uri="{FF2B5EF4-FFF2-40B4-BE49-F238E27FC236}">
                <a16:creationId xmlns:a16="http://schemas.microsoft.com/office/drawing/2014/main" id="{7F2C690F-55BF-F9BE-9B43-16D27FC7A42E}"/>
              </a:ext>
            </a:extLst>
          </p:cNvPr>
          <p:cNvSpPr>
            <a:spLocks noGrp="1"/>
          </p:cNvSpPr>
          <p:nvPr>
            <p:ph idx="1"/>
          </p:nvPr>
        </p:nvSpPr>
        <p:spPr/>
        <p:txBody>
          <a:bodyPr>
            <a:normAutofit fontScale="92500" lnSpcReduction="10000"/>
          </a:bodyPr>
          <a:lstStyle/>
          <a:p>
            <a:pPr marL="514350" indent="-514350" algn="just">
              <a:buFont typeface="+mj-lt"/>
              <a:buAutoNum type="arabicPeriod" startAt="3"/>
            </a:pPr>
            <a:r>
              <a:rPr lang="ru-RU" b="1" i="0" u="sng" dirty="0">
                <a:solidFill>
                  <a:srgbClr val="000000"/>
                </a:solidFill>
                <a:effectLst/>
                <a:latin typeface="Arial" panose="020B0604020202020204" pitchFamily="34" charset="0"/>
              </a:rPr>
              <a:t>Перекрестное поле — пространство, на которое претендует несколько сопредельных государств</a:t>
            </a:r>
            <a:r>
              <a:rPr lang="ru-RU" b="0" i="0" dirty="0">
                <a:solidFill>
                  <a:srgbClr val="000000"/>
                </a:solidFill>
                <a:effectLst/>
                <a:latin typeface="Arial" panose="020B0604020202020204" pitchFamily="34" charset="0"/>
              </a:rPr>
              <a:t>. </a:t>
            </a:r>
            <a:r>
              <a:rPr lang="ru-RU" b="1" i="1" dirty="0">
                <a:solidFill>
                  <a:srgbClr val="000000"/>
                </a:solidFill>
                <a:effectLst/>
                <a:latin typeface="Arial" panose="020B0604020202020204" pitchFamily="34" charset="0"/>
              </a:rPr>
              <a:t>К таким пространствам относятся большие территории бывшего СССР, населенные преимущественно русскими и русскоязычными народами, не по своей воле оказавшимися в составе “независимых государств” СНГ.</a:t>
            </a:r>
          </a:p>
          <a:p>
            <a:pPr marL="514350" indent="-514350" algn="just">
              <a:buFont typeface="+mj-lt"/>
              <a:buAutoNum type="arabicPeriod" startAt="3"/>
            </a:pPr>
            <a:r>
              <a:rPr lang="ru-RU" b="1" i="0" u="sng" dirty="0">
                <a:solidFill>
                  <a:srgbClr val="000000"/>
                </a:solidFill>
                <a:effectLst/>
                <a:latin typeface="Arial" panose="020B0604020202020204" pitchFamily="34" charset="0"/>
              </a:rPr>
              <a:t>Тотальное поле — непрерывное пространство, находящееся под контролем национальной общности</a:t>
            </a:r>
            <a:r>
              <a:rPr lang="ru-RU" b="0" i="0" dirty="0">
                <a:solidFill>
                  <a:srgbClr val="000000"/>
                </a:solidFill>
                <a:effectLst/>
                <a:latin typeface="Arial" panose="020B0604020202020204" pitchFamily="34" charset="0"/>
              </a:rPr>
              <a:t>. В него входит большая часть территории современной России (исключение составляет пока Чечня). В перспективе союз с </a:t>
            </a:r>
            <a:r>
              <a:rPr lang="ru-RU" b="0" i="0" dirty="0" err="1">
                <a:solidFill>
                  <a:srgbClr val="000000"/>
                </a:solidFill>
                <a:effectLst/>
                <a:latin typeface="Arial" panose="020B0604020202020204" pitchFamily="34" charset="0"/>
              </a:rPr>
              <a:t>Белорусью</a:t>
            </a:r>
            <a:r>
              <a:rPr lang="ru-RU" b="0" i="0" dirty="0">
                <a:solidFill>
                  <a:srgbClr val="000000"/>
                </a:solidFill>
                <a:effectLst/>
                <a:latin typeface="Arial" panose="020B0604020202020204" pitchFamily="34" charset="0"/>
              </a:rPr>
              <a:t> при разумном подходе к нему дает историческую возможность расширить его.</a:t>
            </a:r>
          </a:p>
          <a:p>
            <a:pPr marL="0" indent="0">
              <a:buNone/>
            </a:pPr>
            <a:endParaRPr lang="ru-RU" dirty="0"/>
          </a:p>
        </p:txBody>
      </p:sp>
    </p:spTree>
    <p:extLst>
      <p:ext uri="{BB962C8B-B14F-4D97-AF65-F5344CB8AC3E}">
        <p14:creationId xmlns:p14="http://schemas.microsoft.com/office/powerpoint/2010/main" val="12417696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0D667BA-8A59-E044-E1D0-A8EE3F192C5C}"/>
              </a:ext>
            </a:extLst>
          </p:cNvPr>
          <p:cNvSpPr>
            <a:spLocks noGrp="1"/>
          </p:cNvSpPr>
          <p:nvPr>
            <p:ph type="title"/>
          </p:nvPr>
        </p:nvSpPr>
        <p:spPr/>
        <p:txBody>
          <a:bodyPr/>
          <a:lstStyle/>
          <a:p>
            <a:pPr algn="ctr"/>
            <a:r>
              <a:rPr lang="ru-RU" dirty="0"/>
              <a:t>Категории геополитики</a:t>
            </a:r>
          </a:p>
        </p:txBody>
      </p:sp>
      <p:sp>
        <p:nvSpPr>
          <p:cNvPr id="3" name="Объект 2">
            <a:extLst>
              <a:ext uri="{FF2B5EF4-FFF2-40B4-BE49-F238E27FC236}">
                <a16:creationId xmlns:a16="http://schemas.microsoft.com/office/drawing/2014/main" id="{D0D86EA9-E293-AAE0-449F-CB5BA288F743}"/>
              </a:ext>
            </a:extLst>
          </p:cNvPr>
          <p:cNvSpPr>
            <a:spLocks noGrp="1"/>
          </p:cNvSpPr>
          <p:nvPr>
            <p:ph idx="1"/>
          </p:nvPr>
        </p:nvSpPr>
        <p:spPr/>
        <p:txBody>
          <a:bodyPr>
            <a:normAutofit lnSpcReduction="10000"/>
          </a:bodyPr>
          <a:lstStyle/>
          <a:p>
            <a:pPr marL="514350" indent="-514350" algn="just">
              <a:buFont typeface="+mj-lt"/>
              <a:buAutoNum type="arabicPeriod" startAt="5"/>
            </a:pPr>
            <a:r>
              <a:rPr lang="ru-RU" b="1" i="0" u="sng" dirty="0">
                <a:solidFill>
                  <a:srgbClr val="000000"/>
                </a:solidFill>
                <a:effectLst/>
                <a:latin typeface="Arial" panose="020B0604020202020204" pitchFamily="34" charset="0"/>
              </a:rPr>
              <a:t>Геополитическая опорная точка — место (территория), находящееся вне тотального поля, контролируемое каким-либо государством, но коммуникации к этой территории контролируются другим или другими государствами</a:t>
            </a:r>
            <a:r>
              <a:rPr lang="ru-RU" b="0" i="0" dirty="0">
                <a:solidFill>
                  <a:srgbClr val="000000"/>
                </a:solidFill>
                <a:effectLst/>
                <a:latin typeface="Arial" panose="020B0604020202020204" pitchFamily="34" charset="0"/>
              </a:rPr>
              <a:t>. Например, опорной точкой России сейчас выступает Калининградская область.</a:t>
            </a:r>
          </a:p>
          <a:p>
            <a:pPr marL="514350" indent="-514350" algn="just">
              <a:buFont typeface="+mj-lt"/>
              <a:buAutoNum type="arabicPeriod" startAt="5"/>
            </a:pPr>
            <a:r>
              <a:rPr lang="ru-RU" b="0" i="0" dirty="0">
                <a:solidFill>
                  <a:srgbClr val="000000"/>
                </a:solidFill>
                <a:effectLst/>
                <a:latin typeface="Arial" panose="020B0604020202020204" pitchFamily="34" charset="0"/>
              </a:rPr>
              <a:t>• </a:t>
            </a:r>
            <a:r>
              <a:rPr lang="ru-RU" b="1" i="0" u="sng" dirty="0" err="1">
                <a:solidFill>
                  <a:srgbClr val="000000"/>
                </a:solidFill>
                <a:effectLst/>
                <a:latin typeface="Arial" panose="020B0604020202020204" pitchFamily="34" charset="0"/>
              </a:rPr>
              <a:t>Метаполе</a:t>
            </a:r>
            <a:r>
              <a:rPr lang="ru-RU" b="1" i="0" u="sng" dirty="0">
                <a:solidFill>
                  <a:srgbClr val="000000"/>
                </a:solidFill>
                <a:effectLst/>
                <a:latin typeface="Arial" panose="020B0604020202020204" pitchFamily="34" charset="0"/>
              </a:rPr>
              <a:t> — пространство, осваиваемое одновременно несколькими странами, государствами</a:t>
            </a:r>
            <a:r>
              <a:rPr lang="ru-RU" b="1" i="0" dirty="0">
                <a:solidFill>
                  <a:srgbClr val="000000"/>
                </a:solidFill>
                <a:effectLst/>
                <a:latin typeface="Arial" panose="020B0604020202020204" pitchFamily="34" charset="0"/>
              </a:rPr>
              <a:t>.</a:t>
            </a:r>
            <a:r>
              <a:rPr lang="ru-RU" b="0" i="0" dirty="0">
                <a:solidFill>
                  <a:srgbClr val="000000"/>
                </a:solidFill>
                <a:effectLst/>
                <a:latin typeface="Arial" panose="020B0604020202020204" pitchFamily="34" charset="0"/>
              </a:rPr>
              <a:t> Чаще всего это освоение идет в условиях геополитического давления извне. </a:t>
            </a:r>
            <a:r>
              <a:rPr lang="ru-RU" b="1" i="1" dirty="0">
                <a:solidFill>
                  <a:srgbClr val="000000"/>
                </a:solidFill>
                <a:effectLst/>
                <a:latin typeface="Arial" panose="020B0604020202020204" pitchFamily="34" charset="0"/>
              </a:rPr>
              <a:t>Так сейчас идет “освоение” (экономическое, идеологическое, культурное, религиозное и т.д.) России.</a:t>
            </a:r>
            <a:endParaRPr lang="ru-RU" b="0" i="0" dirty="0">
              <a:solidFill>
                <a:srgbClr val="000000"/>
              </a:solidFill>
              <a:effectLst/>
              <a:latin typeface="Arial" panose="020B0604020202020204" pitchFamily="34" charset="0"/>
            </a:endParaRPr>
          </a:p>
          <a:p>
            <a:endParaRPr lang="ru-RU" dirty="0"/>
          </a:p>
        </p:txBody>
      </p:sp>
    </p:spTree>
    <p:extLst>
      <p:ext uri="{BB962C8B-B14F-4D97-AF65-F5344CB8AC3E}">
        <p14:creationId xmlns:p14="http://schemas.microsoft.com/office/powerpoint/2010/main" val="7968732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E8902CE-136E-988C-872B-EF7C79206A35}"/>
              </a:ext>
            </a:extLst>
          </p:cNvPr>
          <p:cNvSpPr>
            <a:spLocks noGrp="1"/>
          </p:cNvSpPr>
          <p:nvPr>
            <p:ph type="title"/>
          </p:nvPr>
        </p:nvSpPr>
        <p:spPr/>
        <p:txBody>
          <a:bodyPr/>
          <a:lstStyle/>
          <a:p>
            <a:pPr algn="ctr"/>
            <a:r>
              <a:rPr lang="ru-RU" dirty="0"/>
              <a:t>Формы контроля территорий</a:t>
            </a:r>
          </a:p>
        </p:txBody>
      </p:sp>
      <p:sp>
        <p:nvSpPr>
          <p:cNvPr id="3" name="Объект 2">
            <a:extLst>
              <a:ext uri="{FF2B5EF4-FFF2-40B4-BE49-F238E27FC236}">
                <a16:creationId xmlns:a16="http://schemas.microsoft.com/office/drawing/2014/main" id="{BFD6F5D2-BDA4-88A3-CEC9-C3E6D2F4D515}"/>
              </a:ext>
            </a:extLst>
          </p:cNvPr>
          <p:cNvSpPr>
            <a:spLocks noGrp="1"/>
          </p:cNvSpPr>
          <p:nvPr>
            <p:ph idx="1"/>
          </p:nvPr>
        </p:nvSpPr>
        <p:spPr/>
        <p:txBody>
          <a:bodyPr>
            <a:normAutofit lnSpcReduction="10000"/>
          </a:bodyPr>
          <a:lstStyle/>
          <a:p>
            <a:pPr marL="0" indent="0" algn="just">
              <a:buNone/>
            </a:pPr>
            <a:r>
              <a:rPr lang="ru-RU" b="1" i="1" dirty="0">
                <a:solidFill>
                  <a:srgbClr val="000000"/>
                </a:solidFill>
                <a:effectLst/>
                <a:latin typeface="Arial" panose="020B0604020202020204" pitchFamily="34" charset="0"/>
              </a:rPr>
              <a:t>В конце XX в. все большую роль играет:</a:t>
            </a:r>
          </a:p>
          <a:p>
            <a:pPr marL="514350" indent="-514350" algn="just">
              <a:buFont typeface="+mj-lt"/>
              <a:buAutoNum type="arabicPeriod"/>
            </a:pPr>
            <a:r>
              <a:rPr lang="ru-RU" b="1" i="1" dirty="0">
                <a:solidFill>
                  <a:srgbClr val="000000"/>
                </a:solidFill>
                <a:effectLst/>
                <a:latin typeface="Arial" panose="020B0604020202020204" pitchFamily="34" charset="0"/>
              </a:rPr>
              <a:t> информационно-идеологический, </a:t>
            </a:r>
          </a:p>
          <a:p>
            <a:pPr marL="514350" indent="-514350" algn="just">
              <a:buFont typeface="+mj-lt"/>
              <a:buAutoNum type="arabicPeriod"/>
            </a:pPr>
            <a:r>
              <a:rPr lang="ru-RU" b="1" i="1" dirty="0">
                <a:solidFill>
                  <a:srgbClr val="000000"/>
                </a:solidFill>
                <a:effectLst/>
                <a:latin typeface="Arial" panose="020B0604020202020204" pitchFamily="34" charset="0"/>
              </a:rPr>
              <a:t>технологический и </a:t>
            </a:r>
          </a:p>
          <a:p>
            <a:pPr marL="514350" indent="-514350" algn="just">
              <a:buFont typeface="+mj-lt"/>
              <a:buAutoNum type="arabicPeriod"/>
            </a:pPr>
            <a:r>
              <a:rPr lang="ru-RU" b="1" i="1" dirty="0">
                <a:solidFill>
                  <a:srgbClr val="000000"/>
                </a:solidFill>
                <a:effectLst/>
                <a:latin typeface="Arial" panose="020B0604020202020204" pitchFamily="34" charset="0"/>
              </a:rPr>
              <a:t>культурно-цивилизационный контроль</a:t>
            </a:r>
            <a:r>
              <a:rPr lang="ru-RU" b="0" i="0" dirty="0">
                <a:solidFill>
                  <a:srgbClr val="000000"/>
                </a:solidFill>
                <a:effectLst/>
                <a:latin typeface="Arial" panose="020B0604020202020204" pitchFamily="34" charset="0"/>
              </a:rPr>
              <a:t>. </a:t>
            </a:r>
          </a:p>
          <a:p>
            <a:pPr marL="0" indent="0" algn="just">
              <a:buNone/>
            </a:pPr>
            <a:r>
              <a:rPr lang="ru-RU" b="0" i="0" dirty="0">
                <a:solidFill>
                  <a:srgbClr val="000000"/>
                </a:solidFill>
                <a:effectLst/>
                <a:latin typeface="Arial" panose="020B0604020202020204" pitchFamily="34" charset="0"/>
              </a:rPr>
              <a:t>Эти формы контроля чаще всего используются в различных сочетаниях, так как геополитический подход требует учета всех факторов в межгосударственном взаимодействии, прежде всего географических, экономических, военных, демографических, политических, культурно-религиозных, этнических</a:t>
            </a:r>
            <a:endParaRPr lang="ru-RU" dirty="0"/>
          </a:p>
        </p:txBody>
      </p:sp>
    </p:spTree>
    <p:extLst>
      <p:ext uri="{BB962C8B-B14F-4D97-AF65-F5344CB8AC3E}">
        <p14:creationId xmlns:p14="http://schemas.microsoft.com/office/powerpoint/2010/main" val="37984361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EC8D09-062E-1234-C28C-3E16304CE189}"/>
              </a:ext>
            </a:extLst>
          </p:cNvPr>
          <p:cNvSpPr>
            <a:spLocks noGrp="1"/>
          </p:cNvSpPr>
          <p:nvPr>
            <p:ph type="title"/>
          </p:nvPr>
        </p:nvSpPr>
        <p:spPr/>
        <p:txBody>
          <a:bodyPr/>
          <a:lstStyle/>
          <a:p>
            <a:pPr algn="ctr"/>
            <a:r>
              <a:rPr lang="ru-RU" dirty="0"/>
              <a:t>«Баланс сил»</a:t>
            </a:r>
          </a:p>
        </p:txBody>
      </p:sp>
      <p:sp>
        <p:nvSpPr>
          <p:cNvPr id="3" name="Объект 2">
            <a:extLst>
              <a:ext uri="{FF2B5EF4-FFF2-40B4-BE49-F238E27FC236}">
                <a16:creationId xmlns:a16="http://schemas.microsoft.com/office/drawing/2014/main" id="{B82C8ED1-6763-983D-9F82-ABF1263778C1}"/>
              </a:ext>
            </a:extLst>
          </p:cNvPr>
          <p:cNvSpPr>
            <a:spLocks noGrp="1"/>
          </p:cNvSpPr>
          <p:nvPr>
            <p:ph idx="1"/>
          </p:nvPr>
        </p:nvSpPr>
        <p:spPr/>
        <p:txBody>
          <a:bodyPr>
            <a:normAutofit fontScale="92500" lnSpcReduction="20000"/>
          </a:bodyPr>
          <a:lstStyle/>
          <a:p>
            <a:pPr algn="just"/>
            <a:r>
              <a:rPr lang="ru-RU" b="0" i="0" dirty="0">
                <a:solidFill>
                  <a:srgbClr val="000000"/>
                </a:solidFill>
                <a:effectLst/>
                <a:latin typeface="Arial" panose="020B0604020202020204" pitchFamily="34" charset="0"/>
              </a:rPr>
              <a:t>Видному политическому деятелю Великобритании </a:t>
            </a:r>
            <a:r>
              <a:rPr lang="ru-RU" b="1" i="0" dirty="0">
                <a:solidFill>
                  <a:srgbClr val="000000"/>
                </a:solidFill>
                <a:effectLst/>
                <a:latin typeface="Arial" panose="020B0604020202020204" pitchFamily="34" charset="0"/>
              </a:rPr>
              <a:t>Уинстону Черчиллю</a:t>
            </a:r>
            <a:r>
              <a:rPr lang="ru-RU" b="0" i="0" dirty="0">
                <a:solidFill>
                  <a:srgbClr val="000000"/>
                </a:solidFill>
                <a:effectLst/>
                <a:latin typeface="Arial" panose="020B0604020202020204" pitchFamily="34" charset="0"/>
              </a:rPr>
              <a:t> (1874—1965) </a:t>
            </a:r>
            <a:r>
              <a:rPr lang="ru-RU" b="1" i="1" dirty="0">
                <a:solidFill>
                  <a:srgbClr val="000000"/>
                </a:solidFill>
                <a:effectLst/>
                <a:latin typeface="Arial" panose="020B0604020202020204" pitchFamily="34" charset="0"/>
              </a:rPr>
              <a:t>принадлежит мысль, что</a:t>
            </a:r>
            <a:r>
              <a:rPr lang="ru-RU" b="0" i="0" dirty="0">
                <a:solidFill>
                  <a:srgbClr val="000000"/>
                </a:solidFill>
                <a:effectLst/>
                <a:latin typeface="Arial" panose="020B0604020202020204" pitchFamily="34" charset="0"/>
              </a:rPr>
              <a:t> </a:t>
            </a:r>
            <a:r>
              <a:rPr lang="ru-RU" b="1" i="0" u="sng" dirty="0">
                <a:solidFill>
                  <a:srgbClr val="000000"/>
                </a:solidFill>
                <a:effectLst/>
                <a:latin typeface="Arial" panose="020B0604020202020204" pitchFamily="34" charset="0"/>
              </a:rPr>
              <a:t>у Англии нет постоянных друзей, союзников, у нее есть только </a:t>
            </a:r>
            <a:r>
              <a:rPr lang="ru-RU" b="1" i="0" u="sng" dirty="0">
                <a:solidFill>
                  <a:srgbClr val="C00000"/>
                </a:solidFill>
                <a:effectLst/>
                <a:latin typeface="Arial" panose="020B0604020202020204" pitchFamily="34" charset="0"/>
              </a:rPr>
              <a:t>постоянные политические (геополитические) интересы</a:t>
            </a:r>
            <a:r>
              <a:rPr lang="ru-RU" b="0" i="0" dirty="0">
                <a:solidFill>
                  <a:srgbClr val="C00000"/>
                </a:solidFill>
                <a:effectLst/>
                <a:latin typeface="Arial" panose="020B0604020202020204" pitchFamily="34" charset="0"/>
              </a:rPr>
              <a:t>.</a:t>
            </a:r>
          </a:p>
          <a:p>
            <a:pPr algn="just"/>
            <a:r>
              <a:rPr lang="ru-RU" b="1" i="0" u="sng" dirty="0">
                <a:solidFill>
                  <a:srgbClr val="000000"/>
                </a:solidFill>
                <a:effectLst/>
                <a:latin typeface="Arial" panose="020B0604020202020204" pitchFamily="34" charset="0"/>
              </a:rPr>
              <a:t>Поэтому абсолютна только борьба противоположностей. Она постоянна. Отсюда следующей важной категорией геополитики является </a:t>
            </a:r>
            <a:r>
              <a:rPr lang="ru-RU" sz="3500" b="1" i="0" u="sng" dirty="0">
                <a:solidFill>
                  <a:srgbClr val="C00000"/>
                </a:solidFill>
                <a:effectLst/>
                <a:latin typeface="Arial" panose="020B0604020202020204" pitchFamily="34" charset="0"/>
              </a:rPr>
              <a:t>баланс сил</a:t>
            </a:r>
            <a:r>
              <a:rPr lang="ru-RU" b="1" i="0" dirty="0">
                <a:solidFill>
                  <a:srgbClr val="000000"/>
                </a:solidFill>
                <a:effectLst/>
                <a:latin typeface="Arial" panose="020B0604020202020204" pitchFamily="34" charset="0"/>
              </a:rPr>
              <a:t>.</a:t>
            </a:r>
            <a:r>
              <a:rPr lang="ru-RU" b="0" i="0" dirty="0">
                <a:solidFill>
                  <a:srgbClr val="000000"/>
                </a:solidFill>
                <a:effectLst/>
                <a:latin typeface="Arial" panose="020B0604020202020204" pitchFamily="34" charset="0"/>
              </a:rPr>
              <a:t> После Беловежского разрушения СССР баланс сил в мире значительно изменился. </a:t>
            </a:r>
            <a:r>
              <a:rPr lang="ru-RU" b="1" i="1" dirty="0">
                <a:solidFill>
                  <a:srgbClr val="000000"/>
                </a:solidFill>
                <a:effectLst/>
                <a:latin typeface="Arial" panose="020B0604020202020204" pitchFamily="34" charset="0"/>
              </a:rPr>
              <a:t>Мир перестал быть биполярным. Запад, пользуясь этой ситуацией, навязывает миру свои правила игры и пытается создать новый мировой порядок. И это грозит непредвиденными последствиями для всего мира.</a:t>
            </a:r>
            <a:endParaRPr lang="ru-RU" b="0" i="0" dirty="0">
              <a:solidFill>
                <a:srgbClr val="000000"/>
              </a:solidFill>
              <a:effectLst/>
              <a:latin typeface="Arial" panose="020B0604020202020204" pitchFamily="34" charset="0"/>
            </a:endParaRPr>
          </a:p>
          <a:p>
            <a:endParaRPr lang="ru-RU" dirty="0"/>
          </a:p>
        </p:txBody>
      </p:sp>
    </p:spTree>
    <p:extLst>
      <p:ext uri="{BB962C8B-B14F-4D97-AF65-F5344CB8AC3E}">
        <p14:creationId xmlns:p14="http://schemas.microsoft.com/office/powerpoint/2010/main" val="39873864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A2A7CB2-FD7E-6682-5687-F895B162DA7F}"/>
              </a:ext>
            </a:extLst>
          </p:cNvPr>
          <p:cNvSpPr>
            <a:spLocks noGrp="1"/>
          </p:cNvSpPr>
          <p:nvPr>
            <p:ph type="title"/>
          </p:nvPr>
        </p:nvSpPr>
        <p:spPr/>
        <p:txBody>
          <a:bodyPr/>
          <a:lstStyle/>
          <a:p>
            <a:pPr algn="ctr"/>
            <a:r>
              <a:rPr lang="ru-RU" dirty="0"/>
              <a:t>«Политическое пространство»</a:t>
            </a:r>
          </a:p>
        </p:txBody>
      </p:sp>
      <p:sp>
        <p:nvSpPr>
          <p:cNvPr id="3" name="Объект 2">
            <a:extLst>
              <a:ext uri="{FF2B5EF4-FFF2-40B4-BE49-F238E27FC236}">
                <a16:creationId xmlns:a16="http://schemas.microsoft.com/office/drawing/2014/main" id="{F0E5C0D4-92C6-05C4-5095-3BF4EE356DE7}"/>
              </a:ext>
            </a:extLst>
          </p:cNvPr>
          <p:cNvSpPr>
            <a:spLocks noGrp="1"/>
          </p:cNvSpPr>
          <p:nvPr>
            <p:ph idx="1"/>
          </p:nvPr>
        </p:nvSpPr>
        <p:spPr/>
        <p:txBody>
          <a:bodyPr>
            <a:normAutofit lnSpcReduction="10000"/>
          </a:bodyPr>
          <a:lstStyle/>
          <a:p>
            <a:pPr algn="just"/>
            <a:r>
              <a:rPr lang="ru-RU" b="1" i="0" dirty="0">
                <a:solidFill>
                  <a:srgbClr val="000000"/>
                </a:solidFill>
                <a:effectLst/>
                <a:latin typeface="Arial" panose="020B0604020202020204" pitchFamily="34" charset="0"/>
              </a:rPr>
              <a:t>Важной категорией геополитики является понятие </a:t>
            </a:r>
            <a:r>
              <a:rPr lang="ru-RU" b="1" i="0" u="sng" dirty="0">
                <a:solidFill>
                  <a:srgbClr val="000000"/>
                </a:solidFill>
                <a:effectLst/>
                <a:latin typeface="Arial" panose="020B0604020202020204" pitchFamily="34" charset="0"/>
              </a:rPr>
              <a:t>политическое пространство, которое очерчено границами</a:t>
            </a:r>
            <a:r>
              <a:rPr lang="ru-RU" b="0" i="0" u="sng" dirty="0">
                <a:solidFill>
                  <a:srgbClr val="000000"/>
                </a:solidFill>
                <a:effectLst/>
                <a:latin typeface="Arial" panose="020B0604020202020204" pitchFamily="34" charset="0"/>
              </a:rPr>
              <a:t>.</a:t>
            </a:r>
            <a:endParaRPr lang="ru-RU" b="0" i="0" dirty="0">
              <a:solidFill>
                <a:srgbClr val="000000"/>
              </a:solidFill>
              <a:effectLst/>
              <a:latin typeface="Arial" panose="020B0604020202020204" pitchFamily="34" charset="0"/>
            </a:endParaRPr>
          </a:p>
          <a:p>
            <a:pPr algn="just"/>
            <a:r>
              <a:rPr lang="ru-RU" b="1" i="1" dirty="0">
                <a:solidFill>
                  <a:srgbClr val="000000"/>
                </a:solidFill>
                <a:effectLst/>
                <a:latin typeface="Arial" panose="020B0604020202020204" pitchFamily="34" charset="0"/>
              </a:rPr>
              <a:t>Политическое пространство — это один из главных признаков государства. Таковым его делают определенные границы, выступающие фактором его безопасности.</a:t>
            </a:r>
            <a:r>
              <a:rPr lang="ru-RU" b="0" i="0" dirty="0">
                <a:solidFill>
                  <a:srgbClr val="000000"/>
                </a:solidFill>
                <a:effectLst/>
                <a:latin typeface="Arial" panose="020B0604020202020204" pitchFamily="34" charset="0"/>
              </a:rPr>
              <a:t> </a:t>
            </a:r>
            <a:r>
              <a:rPr lang="ru-RU" b="1" i="0" dirty="0">
                <a:solidFill>
                  <a:srgbClr val="000000"/>
                </a:solidFill>
                <a:effectLst/>
                <a:latin typeface="Arial" panose="020B0604020202020204" pitchFamily="34" charset="0"/>
              </a:rPr>
              <a:t>В геополитике весьма важную роль играют пространственные отношения между государствами. В качестве таковых выступают границы. Геополитическая проблема границ возникает всегда, когда начинается борьба за контроль, присоединение, освоение политического пространства</a:t>
            </a:r>
            <a:r>
              <a:rPr lang="ru-RU" b="0" i="0" dirty="0">
                <a:solidFill>
                  <a:srgbClr val="000000"/>
                </a:solidFill>
                <a:effectLst/>
                <a:latin typeface="Arial" panose="020B0604020202020204" pitchFamily="34" charset="0"/>
              </a:rPr>
              <a:t>.</a:t>
            </a:r>
          </a:p>
          <a:p>
            <a:endParaRPr lang="ru-RU" dirty="0"/>
          </a:p>
        </p:txBody>
      </p:sp>
    </p:spTree>
    <p:extLst>
      <p:ext uri="{BB962C8B-B14F-4D97-AF65-F5344CB8AC3E}">
        <p14:creationId xmlns:p14="http://schemas.microsoft.com/office/powerpoint/2010/main" val="11350160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AAAC092-3B34-BDC9-EFE0-20199987E40B}"/>
              </a:ext>
            </a:extLst>
          </p:cNvPr>
          <p:cNvSpPr>
            <a:spLocks noGrp="1"/>
          </p:cNvSpPr>
          <p:nvPr>
            <p:ph type="title"/>
          </p:nvPr>
        </p:nvSpPr>
        <p:spPr/>
        <p:txBody>
          <a:bodyPr/>
          <a:lstStyle/>
          <a:p>
            <a:pPr algn="ctr"/>
            <a:r>
              <a:rPr lang="ru-RU" dirty="0"/>
              <a:t>«Интерес»</a:t>
            </a:r>
          </a:p>
        </p:txBody>
      </p:sp>
      <p:sp>
        <p:nvSpPr>
          <p:cNvPr id="3" name="Объект 2">
            <a:extLst>
              <a:ext uri="{FF2B5EF4-FFF2-40B4-BE49-F238E27FC236}">
                <a16:creationId xmlns:a16="http://schemas.microsoft.com/office/drawing/2014/main" id="{1B30ECD8-E974-CFB6-6FD7-4FEA58DEF97D}"/>
              </a:ext>
            </a:extLst>
          </p:cNvPr>
          <p:cNvSpPr>
            <a:spLocks noGrp="1"/>
          </p:cNvSpPr>
          <p:nvPr>
            <p:ph idx="1"/>
          </p:nvPr>
        </p:nvSpPr>
        <p:spPr/>
        <p:txBody>
          <a:bodyPr/>
          <a:lstStyle/>
          <a:p>
            <a:pPr algn="just"/>
            <a:r>
              <a:rPr lang="ru-RU" b="1" i="0" u="sng" dirty="0">
                <a:solidFill>
                  <a:srgbClr val="000000"/>
                </a:solidFill>
                <a:effectLst/>
                <a:latin typeface="Arial" panose="020B0604020202020204" pitchFamily="34" charset="0"/>
              </a:rPr>
              <a:t>Основной категорией геополитики является и</a:t>
            </a:r>
            <a:r>
              <a:rPr lang="ru-RU" b="1" i="0" dirty="0">
                <a:solidFill>
                  <a:srgbClr val="000000"/>
                </a:solidFill>
                <a:effectLst/>
                <a:latin typeface="Arial" panose="020B0604020202020204" pitchFamily="34" charset="0"/>
              </a:rPr>
              <a:t> </a:t>
            </a:r>
            <a:r>
              <a:rPr lang="ru-RU" b="1" i="0" u="sng" dirty="0">
                <a:solidFill>
                  <a:srgbClr val="000000"/>
                </a:solidFill>
                <a:effectLst/>
                <a:latin typeface="Arial" panose="020B0604020202020204" pitchFamily="34" charset="0"/>
              </a:rPr>
              <a:t>понятие интерес</a:t>
            </a:r>
            <a:r>
              <a:rPr lang="ru-RU" b="0" i="0" dirty="0">
                <a:solidFill>
                  <a:srgbClr val="000000"/>
                </a:solidFill>
                <a:effectLst/>
                <a:latin typeface="Arial" panose="020B0604020202020204" pitchFamily="34" charset="0"/>
              </a:rPr>
              <a:t>. </a:t>
            </a:r>
            <a:r>
              <a:rPr lang="ru-RU" b="1" i="1" dirty="0">
                <a:solidFill>
                  <a:srgbClr val="000000"/>
                </a:solidFill>
                <a:effectLst/>
                <a:latin typeface="Arial" panose="020B0604020202020204" pitchFamily="34" charset="0"/>
              </a:rPr>
              <a:t>Зная, в чем заключается интерес государства, нации, нетрудно определить общий стратегический курс страны.</a:t>
            </a:r>
            <a:r>
              <a:rPr lang="ru-RU" b="0" i="0" dirty="0">
                <a:solidFill>
                  <a:srgbClr val="000000"/>
                </a:solidFill>
                <a:effectLst/>
                <a:latin typeface="Arial" panose="020B0604020202020204" pitchFamily="34" charset="0"/>
              </a:rPr>
              <a:t> </a:t>
            </a:r>
            <a:r>
              <a:rPr lang="ru-RU" b="1" i="0" dirty="0">
                <a:solidFill>
                  <a:srgbClr val="000000"/>
                </a:solidFill>
                <a:effectLst/>
                <a:latin typeface="Arial" panose="020B0604020202020204" pitchFamily="34" charset="0"/>
              </a:rPr>
              <a:t>Интересы могут быть: классовые, национальные, государственные. </a:t>
            </a:r>
            <a:r>
              <a:rPr lang="ru-RU" b="0" i="0" dirty="0">
                <a:solidFill>
                  <a:srgbClr val="000000"/>
                </a:solidFill>
                <a:effectLst/>
                <a:latin typeface="Arial" panose="020B0604020202020204" pitchFamily="34" charset="0"/>
              </a:rPr>
              <a:t>Если существует нация-государство, то эти интересы совпадают.</a:t>
            </a:r>
            <a:endParaRPr lang="ru-RU" dirty="0"/>
          </a:p>
        </p:txBody>
      </p:sp>
    </p:spTree>
    <p:extLst>
      <p:ext uri="{BB962C8B-B14F-4D97-AF65-F5344CB8AC3E}">
        <p14:creationId xmlns:p14="http://schemas.microsoft.com/office/powerpoint/2010/main" val="8544583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ED14FD2-B065-8EE0-559A-617C033F8E6E}"/>
              </a:ext>
            </a:extLst>
          </p:cNvPr>
          <p:cNvSpPr>
            <a:spLocks noGrp="1"/>
          </p:cNvSpPr>
          <p:nvPr>
            <p:ph type="title"/>
          </p:nvPr>
        </p:nvSpPr>
        <p:spPr/>
        <p:txBody>
          <a:bodyPr/>
          <a:lstStyle/>
          <a:p>
            <a:pPr algn="ctr"/>
            <a:r>
              <a:rPr lang="ru-RU" dirty="0"/>
              <a:t>Международные документы</a:t>
            </a:r>
          </a:p>
        </p:txBody>
      </p:sp>
      <p:sp>
        <p:nvSpPr>
          <p:cNvPr id="3" name="Объект 2">
            <a:extLst>
              <a:ext uri="{FF2B5EF4-FFF2-40B4-BE49-F238E27FC236}">
                <a16:creationId xmlns:a16="http://schemas.microsoft.com/office/drawing/2014/main" id="{E20D98AF-CC93-7C4B-1102-CBB109BFFEB2}"/>
              </a:ext>
            </a:extLst>
          </p:cNvPr>
          <p:cNvSpPr>
            <a:spLocks noGrp="1"/>
          </p:cNvSpPr>
          <p:nvPr>
            <p:ph idx="1"/>
          </p:nvPr>
        </p:nvSpPr>
        <p:spPr/>
        <p:txBody>
          <a:bodyPr/>
          <a:lstStyle/>
          <a:p>
            <a:pPr marL="0" indent="0" algn="just">
              <a:buNone/>
            </a:pPr>
            <a:r>
              <a:rPr lang="ru-RU" b="1" i="0" dirty="0">
                <a:solidFill>
                  <a:srgbClr val="000000"/>
                </a:solidFill>
                <a:effectLst/>
                <a:latin typeface="Arial" panose="020B0604020202020204" pitchFamily="34" charset="0"/>
              </a:rPr>
              <a:t>Если говорить о государственных интересах, то много проблем снимается. Самые главные государственные интересы сформулированы в международных документах: Уставе ООН, Заключительном акте Совещания в Хельсинки, Основном Акте взаимоотношений России </a:t>
            </a:r>
            <a:r>
              <a:rPr lang="ru-RU" b="1" i="0">
                <a:solidFill>
                  <a:srgbClr val="000000"/>
                </a:solidFill>
                <a:effectLst/>
                <a:latin typeface="Arial" panose="020B0604020202020204" pitchFamily="34" charset="0"/>
              </a:rPr>
              <a:t>и НАТО </a:t>
            </a:r>
            <a:r>
              <a:rPr lang="ru-RU" b="0" i="0">
                <a:solidFill>
                  <a:srgbClr val="000000"/>
                </a:solidFill>
                <a:effectLst/>
                <a:latin typeface="Arial" panose="020B0604020202020204" pitchFamily="34" charset="0"/>
              </a:rPr>
              <a:t>и </a:t>
            </a:r>
            <a:r>
              <a:rPr lang="ru-RU" b="0" i="0" dirty="0">
                <a:solidFill>
                  <a:srgbClr val="000000"/>
                </a:solidFill>
                <a:effectLst/>
                <a:latin typeface="Arial" panose="020B0604020202020204" pitchFamily="34" charset="0"/>
              </a:rPr>
              <a:t>т.д. В подобных источниках международного права фиксируются политическая независимость страны, группы стран, условия их физического выживания, недопустимость любого вмешательства извне в жизнь государства, неприкосновенность его границ и т.д.</a:t>
            </a:r>
            <a:endParaRPr lang="ru-RU" dirty="0"/>
          </a:p>
        </p:txBody>
      </p:sp>
    </p:spTree>
    <p:extLst>
      <p:ext uri="{BB962C8B-B14F-4D97-AF65-F5344CB8AC3E}">
        <p14:creationId xmlns:p14="http://schemas.microsoft.com/office/powerpoint/2010/main" val="5637649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5542054-F544-4103-6080-688F7870820C}"/>
              </a:ext>
            </a:extLst>
          </p:cNvPr>
          <p:cNvSpPr>
            <a:spLocks noGrp="1"/>
          </p:cNvSpPr>
          <p:nvPr>
            <p:ph type="title"/>
          </p:nvPr>
        </p:nvSpPr>
        <p:spPr/>
        <p:txBody>
          <a:bodyPr/>
          <a:lstStyle/>
          <a:p>
            <a:pPr algn="ctr"/>
            <a:r>
              <a:rPr lang="ru-RU" dirty="0"/>
              <a:t>Государственные интересы</a:t>
            </a:r>
          </a:p>
        </p:txBody>
      </p:sp>
      <p:sp>
        <p:nvSpPr>
          <p:cNvPr id="3" name="Объект 2">
            <a:extLst>
              <a:ext uri="{FF2B5EF4-FFF2-40B4-BE49-F238E27FC236}">
                <a16:creationId xmlns:a16="http://schemas.microsoft.com/office/drawing/2014/main" id="{108A3AE2-86A4-6850-B602-3CE62E715E00}"/>
              </a:ext>
            </a:extLst>
          </p:cNvPr>
          <p:cNvSpPr>
            <a:spLocks noGrp="1"/>
          </p:cNvSpPr>
          <p:nvPr>
            <p:ph idx="1"/>
          </p:nvPr>
        </p:nvSpPr>
        <p:spPr/>
        <p:txBody>
          <a:bodyPr>
            <a:normAutofit fontScale="92500" lnSpcReduction="20000"/>
          </a:bodyPr>
          <a:lstStyle/>
          <a:p>
            <a:pPr algn="just"/>
            <a:r>
              <a:rPr lang="ru-RU" b="1" i="0" dirty="0">
                <a:solidFill>
                  <a:srgbClr val="000000"/>
                </a:solidFill>
                <a:effectLst/>
                <a:latin typeface="Arial" panose="020B0604020202020204" pitchFamily="34" charset="0"/>
              </a:rPr>
              <a:t>В качестве государственных интересов страны могут выступать </a:t>
            </a:r>
            <a:r>
              <a:rPr lang="ru-RU" b="1" i="0" dirty="0">
                <a:solidFill>
                  <a:srgbClr val="C00000"/>
                </a:solidFill>
                <a:effectLst/>
                <a:latin typeface="Arial" panose="020B0604020202020204" pitchFamily="34" charset="0"/>
              </a:rPr>
              <a:t>наращивание ресурсной базы</a:t>
            </a:r>
            <a:r>
              <a:rPr lang="ru-RU" b="1" i="0" dirty="0">
                <a:solidFill>
                  <a:srgbClr val="000000"/>
                </a:solidFill>
                <a:effectLst/>
                <a:latin typeface="Arial" panose="020B0604020202020204" pitchFamily="34" charset="0"/>
              </a:rPr>
              <a:t>, а на ее основе — экономической, военной, финансовой, научно-технической и другой мощи страны, усиление ее геополитического влияния, </a:t>
            </a:r>
            <a:r>
              <a:rPr lang="ru-RU" b="1" i="0" dirty="0">
                <a:solidFill>
                  <a:srgbClr val="C00000"/>
                </a:solidFill>
                <a:effectLst/>
                <a:latin typeface="Arial" panose="020B0604020202020204" pitchFamily="34" charset="0"/>
              </a:rPr>
              <a:t>рост благосостояния населения, культурный, нравственный, интеллектуальный прогресс общества</a:t>
            </a:r>
            <a:r>
              <a:rPr lang="ru-RU" b="1" i="0" dirty="0">
                <a:solidFill>
                  <a:srgbClr val="000000"/>
                </a:solidFill>
                <a:effectLst/>
                <a:latin typeface="Arial" panose="020B0604020202020204" pitchFamily="34" charset="0"/>
              </a:rPr>
              <a:t>.</a:t>
            </a:r>
            <a:endParaRPr lang="ru-RU" b="0" i="0" dirty="0">
              <a:solidFill>
                <a:srgbClr val="000000"/>
              </a:solidFill>
              <a:effectLst/>
              <a:latin typeface="Arial" panose="020B0604020202020204" pitchFamily="34" charset="0"/>
            </a:endParaRPr>
          </a:p>
          <a:p>
            <a:pPr algn="just"/>
            <a:r>
              <a:rPr lang="ru-RU" b="1" i="1" dirty="0">
                <a:solidFill>
                  <a:srgbClr val="000000"/>
                </a:solidFill>
                <a:effectLst/>
                <a:latin typeface="Arial" panose="020B0604020202020204" pitchFamily="34" charset="0"/>
              </a:rPr>
              <a:t>Специфика географического положения страны, внутриполитическая, социально-экономическая ситуация, национально-культурные и цивилизационные особенности, уровень авторитета страны в мировом сообществе — все это формирует содержание государственных интересов. </a:t>
            </a:r>
            <a:r>
              <a:rPr lang="ru-RU" b="0" i="0" dirty="0">
                <a:solidFill>
                  <a:srgbClr val="000000"/>
                </a:solidFill>
                <a:effectLst/>
                <a:latin typeface="Arial" panose="020B0604020202020204" pitchFamily="34" charset="0"/>
              </a:rPr>
              <a:t>При этом географические, природно-ресурсные, экономические факторы играют особую роль.</a:t>
            </a:r>
          </a:p>
          <a:p>
            <a:endParaRPr lang="ru-RU" dirty="0"/>
          </a:p>
        </p:txBody>
      </p:sp>
    </p:spTree>
    <p:extLst>
      <p:ext uri="{BB962C8B-B14F-4D97-AF65-F5344CB8AC3E}">
        <p14:creationId xmlns:p14="http://schemas.microsoft.com/office/powerpoint/2010/main" val="28454466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0729848-D329-5B74-A562-C0D82BE9489C}"/>
              </a:ext>
            </a:extLst>
          </p:cNvPr>
          <p:cNvSpPr>
            <a:spLocks noGrp="1"/>
          </p:cNvSpPr>
          <p:nvPr>
            <p:ph type="title"/>
          </p:nvPr>
        </p:nvSpPr>
        <p:spPr/>
        <p:txBody>
          <a:bodyPr/>
          <a:lstStyle/>
          <a:p>
            <a:pPr algn="ctr"/>
            <a:r>
              <a:rPr lang="ru-RU" dirty="0"/>
              <a:t>«Механизм реализации государственных интересов»</a:t>
            </a:r>
          </a:p>
        </p:txBody>
      </p:sp>
      <p:sp>
        <p:nvSpPr>
          <p:cNvPr id="3" name="Объект 2">
            <a:extLst>
              <a:ext uri="{FF2B5EF4-FFF2-40B4-BE49-F238E27FC236}">
                <a16:creationId xmlns:a16="http://schemas.microsoft.com/office/drawing/2014/main" id="{F1CB40CD-9A8F-FAB5-FA3E-E8FB9AE3C1CA}"/>
              </a:ext>
            </a:extLst>
          </p:cNvPr>
          <p:cNvSpPr>
            <a:spLocks noGrp="1"/>
          </p:cNvSpPr>
          <p:nvPr>
            <p:ph sz="half" idx="1"/>
          </p:nvPr>
        </p:nvSpPr>
        <p:spPr/>
        <p:txBody>
          <a:bodyPr>
            <a:normAutofit fontScale="92500" lnSpcReduction="10000"/>
          </a:bodyPr>
          <a:lstStyle/>
          <a:p>
            <a:pPr algn="just"/>
            <a:r>
              <a:rPr lang="ru-RU" b="0" i="0" dirty="0">
                <a:solidFill>
                  <a:srgbClr val="000000"/>
                </a:solidFill>
                <a:effectLst/>
                <a:latin typeface="Arial" panose="020B0604020202020204" pitchFamily="34" charset="0"/>
              </a:rPr>
              <a:t>С рассмотренной категорией тесно связано и </a:t>
            </a:r>
            <a:r>
              <a:rPr lang="ru-RU" b="1" i="1" dirty="0">
                <a:solidFill>
                  <a:srgbClr val="000000"/>
                </a:solidFill>
                <a:effectLst/>
                <a:latin typeface="Arial" panose="020B0604020202020204" pitchFamily="34" charset="0"/>
              </a:rPr>
              <a:t>другое базовое понятие науки геополитики — </a:t>
            </a:r>
            <a:r>
              <a:rPr lang="ru-RU" b="1" i="0" u="sng" dirty="0">
                <a:solidFill>
                  <a:srgbClr val="000000"/>
                </a:solidFill>
                <a:effectLst/>
                <a:latin typeface="Arial" panose="020B0604020202020204" pitchFamily="34" charset="0"/>
              </a:rPr>
              <a:t>механизм реализации государственных интересов</a:t>
            </a:r>
            <a:r>
              <a:rPr lang="ru-RU" b="0" i="0" dirty="0">
                <a:solidFill>
                  <a:srgbClr val="000000"/>
                </a:solidFill>
                <a:effectLst/>
                <a:latin typeface="Arial" panose="020B0604020202020204" pitchFamily="34" charset="0"/>
              </a:rPr>
              <a:t>. Какие принципы, нормы права, морали, политики должны быть приоритетными при отстаивании этих интересов?</a:t>
            </a:r>
            <a:endParaRPr lang="ru-RU" dirty="0"/>
          </a:p>
        </p:txBody>
      </p:sp>
      <p:sp>
        <p:nvSpPr>
          <p:cNvPr id="4" name="Объект 3">
            <a:extLst>
              <a:ext uri="{FF2B5EF4-FFF2-40B4-BE49-F238E27FC236}">
                <a16:creationId xmlns:a16="http://schemas.microsoft.com/office/drawing/2014/main" id="{50AD2926-0AC0-03C2-5231-02BCCEC826C7}"/>
              </a:ext>
            </a:extLst>
          </p:cNvPr>
          <p:cNvSpPr>
            <a:spLocks noGrp="1"/>
          </p:cNvSpPr>
          <p:nvPr>
            <p:ph sz="half" idx="2"/>
          </p:nvPr>
        </p:nvSpPr>
        <p:spPr/>
        <p:txBody>
          <a:bodyPr>
            <a:normAutofit fontScale="92500" lnSpcReduction="10000"/>
          </a:bodyPr>
          <a:lstStyle/>
          <a:p>
            <a:pPr algn="just"/>
            <a:r>
              <a:rPr lang="ru-RU" b="1" i="0" u="sng" dirty="0">
                <a:solidFill>
                  <a:srgbClr val="000000"/>
                </a:solidFill>
                <a:effectLst/>
                <a:latin typeface="Arial" panose="020B0604020202020204" pitchFamily="34" charset="0"/>
              </a:rPr>
              <a:t>Практика показывает, что на первый план выступают прагматические интересы, достигаемые силой без учета каких-либо норм и принципов морали</a:t>
            </a:r>
            <a:r>
              <a:rPr lang="ru-RU" b="0" i="0" dirty="0">
                <a:solidFill>
                  <a:srgbClr val="000000"/>
                </a:solidFill>
                <a:effectLst/>
                <a:latin typeface="Arial" panose="020B0604020202020204" pitchFamily="34" charset="0"/>
              </a:rPr>
              <a:t>.</a:t>
            </a:r>
          </a:p>
          <a:p>
            <a:pPr algn="just"/>
            <a:r>
              <a:rPr lang="ru-RU" b="1" i="0" dirty="0">
                <a:solidFill>
                  <a:srgbClr val="000000"/>
                </a:solidFill>
                <a:effectLst/>
                <a:latin typeface="Arial" panose="020B0604020202020204" pitchFamily="34" charset="0"/>
              </a:rPr>
              <a:t>Геополитические конфликты возникали чаще всего вокруг </a:t>
            </a:r>
            <a:r>
              <a:rPr lang="ru-RU" b="1" i="0" dirty="0">
                <a:solidFill>
                  <a:srgbClr val="C00000"/>
                </a:solidFill>
                <a:effectLst/>
                <a:latin typeface="Arial" panose="020B0604020202020204" pitchFamily="34" charset="0"/>
              </a:rPr>
              <a:t>разделов и переделов мира</a:t>
            </a:r>
            <a:r>
              <a:rPr lang="ru-RU" b="1" i="0" dirty="0">
                <a:solidFill>
                  <a:srgbClr val="000000"/>
                </a:solidFill>
                <a:effectLst/>
                <a:latin typeface="Arial" panose="020B0604020202020204" pitchFamily="34" charset="0"/>
              </a:rPr>
              <a:t>, за спорные территории, за расширение сфер влияния.</a:t>
            </a:r>
            <a:endParaRPr lang="ru-RU" dirty="0"/>
          </a:p>
        </p:txBody>
      </p:sp>
    </p:spTree>
    <p:extLst>
      <p:ext uri="{BB962C8B-B14F-4D97-AF65-F5344CB8AC3E}">
        <p14:creationId xmlns:p14="http://schemas.microsoft.com/office/powerpoint/2010/main" val="35174410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426530-B837-26B8-29E7-66874B32697E}"/>
              </a:ext>
            </a:extLst>
          </p:cNvPr>
          <p:cNvSpPr>
            <a:spLocks noGrp="1"/>
          </p:cNvSpPr>
          <p:nvPr>
            <p:ph type="title"/>
          </p:nvPr>
        </p:nvSpPr>
        <p:spPr/>
        <p:txBody>
          <a:bodyPr/>
          <a:lstStyle/>
          <a:p>
            <a:pPr algn="ctr"/>
            <a:r>
              <a:rPr lang="ru-RU" dirty="0"/>
              <a:t>«Экспансия»</a:t>
            </a:r>
          </a:p>
        </p:txBody>
      </p:sp>
      <p:sp>
        <p:nvSpPr>
          <p:cNvPr id="3" name="Объект 2">
            <a:extLst>
              <a:ext uri="{FF2B5EF4-FFF2-40B4-BE49-F238E27FC236}">
                <a16:creationId xmlns:a16="http://schemas.microsoft.com/office/drawing/2014/main" id="{BC3FEDA9-A955-E6B1-D67D-E947A8D3CA0E}"/>
              </a:ext>
            </a:extLst>
          </p:cNvPr>
          <p:cNvSpPr>
            <a:spLocks noGrp="1"/>
          </p:cNvSpPr>
          <p:nvPr>
            <p:ph idx="1"/>
          </p:nvPr>
        </p:nvSpPr>
        <p:spPr/>
        <p:txBody>
          <a:bodyPr>
            <a:normAutofit fontScale="92500" lnSpcReduction="20000"/>
          </a:bodyPr>
          <a:lstStyle/>
          <a:p>
            <a:pPr algn="just"/>
            <a:r>
              <a:rPr lang="ru-RU" b="1" i="0" dirty="0">
                <a:solidFill>
                  <a:srgbClr val="000000"/>
                </a:solidFill>
                <a:effectLst/>
                <a:latin typeface="Arial" panose="020B0604020202020204" pitchFamily="34" charset="0"/>
              </a:rPr>
              <a:t>В геополитике чаще всего применяется </a:t>
            </a:r>
            <a:r>
              <a:rPr lang="ru-RU" b="1" i="0" u="sng" dirty="0">
                <a:solidFill>
                  <a:srgbClr val="000000"/>
                </a:solidFill>
                <a:effectLst/>
                <a:latin typeface="Arial" panose="020B0604020202020204" pitchFamily="34" charset="0"/>
              </a:rPr>
              <a:t>категория экспансия</a:t>
            </a:r>
            <a:r>
              <a:rPr lang="ru-RU" b="1" i="0" dirty="0">
                <a:solidFill>
                  <a:srgbClr val="000000"/>
                </a:solidFill>
                <a:effectLst/>
                <a:latin typeface="Arial" panose="020B0604020202020204" pitchFamily="34" charset="0"/>
              </a:rPr>
              <a:t>, под которой обычно понимаются какие-либо территориальные приобретения или установление военно-политических сфер влияния</a:t>
            </a:r>
            <a:r>
              <a:rPr lang="ru-RU" b="0" i="0" dirty="0">
                <a:solidFill>
                  <a:srgbClr val="000000"/>
                </a:solidFill>
                <a:effectLst/>
                <a:latin typeface="Arial" panose="020B0604020202020204" pitchFamily="34" charset="0"/>
              </a:rPr>
              <a:t>.</a:t>
            </a:r>
          </a:p>
          <a:p>
            <a:pPr algn="just"/>
            <a:r>
              <a:rPr lang="ru-RU" b="1" i="1" dirty="0">
                <a:solidFill>
                  <a:srgbClr val="000000"/>
                </a:solidFill>
                <a:effectLst/>
                <a:latin typeface="Arial" panose="020B0604020202020204" pitchFamily="34" charset="0"/>
              </a:rPr>
              <a:t>Экспансия может быть не только военной, но и экономической (торговой, финансовой и т.п.), а также культурно-идеологической, информационной и т.д.</a:t>
            </a:r>
            <a:endParaRPr lang="ru-RU" b="0" i="0" dirty="0">
              <a:solidFill>
                <a:srgbClr val="000000"/>
              </a:solidFill>
              <a:effectLst/>
              <a:latin typeface="Arial" panose="020B0604020202020204" pitchFamily="34" charset="0"/>
            </a:endParaRPr>
          </a:p>
          <a:p>
            <a:pPr algn="just"/>
            <a:r>
              <a:rPr lang="ru-RU" b="1" i="0" u="sng" dirty="0">
                <a:solidFill>
                  <a:srgbClr val="000000"/>
                </a:solidFill>
                <a:effectLst/>
                <a:latin typeface="Arial" panose="020B0604020202020204" pitchFamily="34" charset="0"/>
              </a:rPr>
              <a:t>Территориальные приобретения — это чаще всего долгосрочные приобретения, это “жизненное пространство”.</a:t>
            </a:r>
            <a:r>
              <a:rPr lang="ru-RU" b="0" i="0" dirty="0">
                <a:solidFill>
                  <a:srgbClr val="000000"/>
                </a:solidFill>
                <a:effectLst/>
                <a:latin typeface="Arial" panose="020B0604020202020204" pitchFamily="34" charset="0"/>
              </a:rPr>
              <a:t> </a:t>
            </a:r>
            <a:r>
              <a:rPr lang="ru-RU" b="1" i="1" dirty="0">
                <a:solidFill>
                  <a:srgbClr val="000000"/>
                </a:solidFill>
                <a:effectLst/>
                <a:latin typeface="Arial" panose="020B0604020202020204" pitchFamily="34" charset="0"/>
              </a:rPr>
              <a:t>Россия объективно стала страной, притягивающей интересы сопредельных и дальних государств, желающих потеснить ее, “полакомиться” ее территориями, потеснить в других регионах земного шара.</a:t>
            </a:r>
            <a:endParaRPr lang="ru-RU" b="0" i="0" dirty="0">
              <a:solidFill>
                <a:srgbClr val="000000"/>
              </a:solidFill>
              <a:effectLst/>
              <a:latin typeface="Arial" panose="020B0604020202020204" pitchFamily="34" charset="0"/>
            </a:endParaRPr>
          </a:p>
          <a:p>
            <a:endParaRPr lang="ru-RU" dirty="0"/>
          </a:p>
        </p:txBody>
      </p:sp>
    </p:spTree>
    <p:extLst>
      <p:ext uri="{BB962C8B-B14F-4D97-AF65-F5344CB8AC3E}">
        <p14:creationId xmlns:p14="http://schemas.microsoft.com/office/powerpoint/2010/main" val="2283698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a:extLst>
              <a:ext uri="{FF2B5EF4-FFF2-40B4-BE49-F238E27FC236}">
                <a16:creationId xmlns:a16="http://schemas.microsoft.com/office/drawing/2014/main" id="{AA77BAB8-AABF-1943-0F23-F771E0B5F7E6}"/>
              </a:ext>
            </a:extLst>
          </p:cNvPr>
          <p:cNvPicPr>
            <a:picLocks noChangeAspect="1"/>
          </p:cNvPicPr>
          <p:nvPr/>
        </p:nvPicPr>
        <p:blipFill>
          <a:blip r:embed="rId2"/>
          <a:stretch>
            <a:fillRect/>
          </a:stretch>
        </p:blipFill>
        <p:spPr>
          <a:xfrm>
            <a:off x="1" y="0"/>
            <a:ext cx="11979964" cy="6858000"/>
          </a:xfrm>
          <a:prstGeom prst="rect">
            <a:avLst/>
          </a:prstGeom>
        </p:spPr>
      </p:pic>
    </p:spTree>
    <p:extLst>
      <p:ext uri="{BB962C8B-B14F-4D97-AF65-F5344CB8AC3E}">
        <p14:creationId xmlns:p14="http://schemas.microsoft.com/office/powerpoint/2010/main" val="5050174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854644E-BF11-DAB6-5DDF-EB63976A8B55}"/>
              </a:ext>
            </a:extLst>
          </p:cNvPr>
          <p:cNvSpPr>
            <a:spLocks noGrp="1"/>
          </p:cNvSpPr>
          <p:nvPr>
            <p:ph type="title"/>
          </p:nvPr>
        </p:nvSpPr>
        <p:spPr/>
        <p:txBody>
          <a:bodyPr/>
          <a:lstStyle/>
          <a:p>
            <a:endParaRPr lang="ru-RU"/>
          </a:p>
        </p:txBody>
      </p:sp>
      <p:sp>
        <p:nvSpPr>
          <p:cNvPr id="3" name="Объект 2">
            <a:extLst>
              <a:ext uri="{FF2B5EF4-FFF2-40B4-BE49-F238E27FC236}">
                <a16:creationId xmlns:a16="http://schemas.microsoft.com/office/drawing/2014/main" id="{5DFDE0B1-421C-69D5-63C8-8495A58D0B24}"/>
              </a:ext>
            </a:extLst>
          </p:cNvPr>
          <p:cNvSpPr>
            <a:spLocks noGrp="1"/>
          </p:cNvSpPr>
          <p:nvPr>
            <p:ph idx="1"/>
          </p:nvPr>
        </p:nvSpPr>
        <p:spPr/>
        <p:txBody>
          <a:bodyPr/>
          <a:lstStyle/>
          <a:p>
            <a:pPr algn="just"/>
            <a:r>
              <a:rPr lang="ru-RU" b="1" i="0" u="sng" dirty="0">
                <a:solidFill>
                  <a:srgbClr val="000000"/>
                </a:solidFill>
                <a:effectLst/>
                <a:latin typeface="Arial" panose="020B0604020202020204" pitchFamily="34" charset="0"/>
              </a:rPr>
              <a:t>В силу ряда причин экспансия против России носит в основном “мягкий характер”.</a:t>
            </a:r>
            <a:r>
              <a:rPr lang="ru-RU" b="0" i="0" dirty="0">
                <a:solidFill>
                  <a:srgbClr val="000000"/>
                </a:solidFill>
                <a:effectLst/>
                <a:latin typeface="Arial" panose="020B0604020202020204" pitchFamily="34" charset="0"/>
              </a:rPr>
              <a:t> </a:t>
            </a:r>
            <a:r>
              <a:rPr lang="ru-RU" b="1" i="1" dirty="0">
                <a:solidFill>
                  <a:srgbClr val="000000"/>
                </a:solidFill>
                <a:effectLst/>
                <a:latin typeface="Arial" panose="020B0604020202020204" pitchFamily="34" charset="0"/>
              </a:rPr>
              <a:t>В XXI в по мере обострения и глобализации ресурсного кризиса, особенно энергоносителей, роста народонаселения, истощения и сокращения площадей плодородных земель, экологического напряжения, вероятно, в мировые отношения </a:t>
            </a:r>
            <a:r>
              <a:rPr lang="ru-RU" b="1" i="1" dirty="0">
                <a:solidFill>
                  <a:srgbClr val="C00000"/>
                </a:solidFill>
                <a:effectLst/>
                <a:latin typeface="Arial" panose="020B0604020202020204" pitchFamily="34" charset="0"/>
              </a:rPr>
              <a:t>вернется жесткий вариант территориальной экспансии</a:t>
            </a:r>
            <a:r>
              <a:rPr lang="ru-RU" b="0" i="0" dirty="0">
                <a:solidFill>
                  <a:srgbClr val="C00000"/>
                </a:solidFill>
                <a:effectLst/>
                <a:latin typeface="Arial" panose="020B0604020202020204" pitchFamily="34" charset="0"/>
              </a:rPr>
              <a:t>.</a:t>
            </a:r>
            <a:endParaRPr lang="ru-RU" dirty="0">
              <a:solidFill>
                <a:srgbClr val="C00000"/>
              </a:solidFill>
            </a:endParaRPr>
          </a:p>
        </p:txBody>
      </p:sp>
    </p:spTree>
    <p:extLst>
      <p:ext uri="{BB962C8B-B14F-4D97-AF65-F5344CB8AC3E}">
        <p14:creationId xmlns:p14="http://schemas.microsoft.com/office/powerpoint/2010/main" val="7444170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EF1644A5-C057-96A9-B876-1D95EB116C32}"/>
              </a:ext>
            </a:extLst>
          </p:cNvPr>
          <p:cNvSpPr>
            <a:spLocks noGrp="1"/>
          </p:cNvSpPr>
          <p:nvPr>
            <p:ph idx="4294967295"/>
          </p:nvPr>
        </p:nvSpPr>
        <p:spPr>
          <a:xfrm>
            <a:off x="0" y="1825625"/>
            <a:ext cx="10515600" cy="4351338"/>
          </a:xfrm>
        </p:spPr>
        <p:txBody>
          <a:bodyPr>
            <a:normAutofit/>
          </a:bodyPr>
          <a:lstStyle/>
          <a:p>
            <a:pPr marL="0" indent="0" algn="ctr">
              <a:buNone/>
            </a:pPr>
            <a:r>
              <a:rPr lang="ru-RU" sz="8000" dirty="0"/>
              <a:t>3.</a:t>
            </a:r>
          </a:p>
        </p:txBody>
      </p:sp>
    </p:spTree>
    <p:extLst>
      <p:ext uri="{BB962C8B-B14F-4D97-AF65-F5344CB8AC3E}">
        <p14:creationId xmlns:p14="http://schemas.microsoft.com/office/powerpoint/2010/main" val="33733388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7C9342B-7AD9-94D7-1F56-695A5A02040A}"/>
              </a:ext>
            </a:extLst>
          </p:cNvPr>
          <p:cNvSpPr>
            <a:spLocks noGrp="1"/>
          </p:cNvSpPr>
          <p:nvPr>
            <p:ph type="title"/>
          </p:nvPr>
        </p:nvSpPr>
        <p:spPr/>
        <p:txBody>
          <a:bodyPr/>
          <a:lstStyle/>
          <a:p>
            <a:pPr algn="ctr"/>
            <a:r>
              <a:rPr lang="ru-RU" dirty="0"/>
              <a:t>Объект и предмет геополитики</a:t>
            </a:r>
          </a:p>
        </p:txBody>
      </p:sp>
      <p:sp>
        <p:nvSpPr>
          <p:cNvPr id="3" name="Объект 2">
            <a:extLst>
              <a:ext uri="{FF2B5EF4-FFF2-40B4-BE49-F238E27FC236}">
                <a16:creationId xmlns:a16="http://schemas.microsoft.com/office/drawing/2014/main" id="{1577E9E4-27DD-07C5-CD77-6673B8B04577}"/>
              </a:ext>
            </a:extLst>
          </p:cNvPr>
          <p:cNvSpPr>
            <a:spLocks noGrp="1"/>
          </p:cNvSpPr>
          <p:nvPr>
            <p:ph idx="1"/>
          </p:nvPr>
        </p:nvSpPr>
        <p:spPr/>
        <p:txBody>
          <a:bodyPr>
            <a:normAutofit fontScale="85000" lnSpcReduction="20000"/>
          </a:bodyPr>
          <a:lstStyle/>
          <a:p>
            <a:pPr algn="just"/>
            <a:r>
              <a:rPr lang="ru-RU" b="1" i="0" dirty="0">
                <a:solidFill>
                  <a:srgbClr val="000000"/>
                </a:solidFill>
                <a:effectLst/>
                <a:latin typeface="Arial" panose="020B0604020202020204" pitchFamily="34" charset="0"/>
              </a:rPr>
              <a:t>Объект геополитики -</a:t>
            </a:r>
            <a:r>
              <a:rPr lang="ru-RU" b="0" i="0" dirty="0">
                <a:solidFill>
                  <a:srgbClr val="000000"/>
                </a:solidFill>
                <a:effectLst/>
                <a:latin typeface="Arial" panose="020B0604020202020204" pitchFamily="34" charset="0"/>
              </a:rPr>
              <a:t> это планетарное пространство - твердая суша, вода (моря и океаны), воздушная оболочка, окутывающая земной шар, на котором миллионы лет идет великое противостояние моря и суши, воздуха и земной коры, т. е. планетарное пространство с государствами, их границами, ресурсами и т. д. Короче говоря, </a:t>
            </a:r>
            <a:r>
              <a:rPr lang="ru-RU" b="1" i="0" dirty="0">
                <a:solidFill>
                  <a:srgbClr val="000000"/>
                </a:solidFill>
                <a:effectLst/>
                <a:latin typeface="Arial" panose="020B0604020202020204" pitchFamily="34" charset="0"/>
              </a:rPr>
              <a:t>объектом геополитики</a:t>
            </a:r>
            <a:r>
              <a:rPr lang="ru-RU" b="0" i="0" dirty="0">
                <a:solidFill>
                  <a:srgbClr val="000000"/>
                </a:solidFill>
                <a:effectLst/>
                <a:latin typeface="Arial" panose="020B0604020202020204" pitchFamily="34" charset="0"/>
              </a:rPr>
              <a:t> как науки является планетарное пространство, геополитические процессы и явления в мировом сообществе как системе.</a:t>
            </a:r>
          </a:p>
          <a:p>
            <a:pPr algn="just"/>
            <a:r>
              <a:rPr lang="ru-RU" b="0" i="0" dirty="0">
                <a:solidFill>
                  <a:srgbClr val="000000"/>
                </a:solidFill>
                <a:effectLst/>
                <a:latin typeface="Arial" panose="020B0604020202020204" pitchFamily="34" charset="0"/>
              </a:rPr>
              <a:t>Геополитики </a:t>
            </a:r>
            <a:r>
              <a:rPr lang="ru-RU" b="1" i="0" dirty="0">
                <a:solidFill>
                  <a:srgbClr val="000000"/>
                </a:solidFill>
                <a:effectLst/>
                <a:latin typeface="Arial" panose="020B0604020202020204" pitchFamily="34" charset="0"/>
              </a:rPr>
              <a:t>субъект</a:t>
            </a:r>
            <a:r>
              <a:rPr lang="ru-RU" b="0" i="0" dirty="0">
                <a:solidFill>
                  <a:srgbClr val="000000"/>
                </a:solidFill>
                <a:effectLst/>
                <a:latin typeface="Arial" panose="020B0604020202020204" pitchFamily="34" charset="0"/>
              </a:rPr>
              <a:t> – государство или блок государств, осуществляющие деятельность, направленную на изменение геополитического пространства для обретения формальной или неформальной власти в различных географических, геофизических и социальных пространствах.</a:t>
            </a:r>
          </a:p>
          <a:p>
            <a:pPr algn="just"/>
            <a:r>
              <a:rPr lang="ru-RU" b="1" i="0" dirty="0">
                <a:solidFill>
                  <a:srgbClr val="000000"/>
                </a:solidFill>
                <a:effectLst/>
                <a:latin typeface="Arial" panose="020B0604020202020204" pitchFamily="34" charset="0"/>
              </a:rPr>
              <a:t>Предмет геополитики</a:t>
            </a:r>
            <a:r>
              <a:rPr lang="ru-RU" b="0" i="0" dirty="0">
                <a:solidFill>
                  <a:srgbClr val="000000"/>
                </a:solidFill>
                <a:effectLst/>
                <a:latin typeface="Arial" panose="020B0604020202020204" pitchFamily="34" charset="0"/>
              </a:rPr>
              <a:t> — контроль над планетарным пространством.</a:t>
            </a:r>
          </a:p>
          <a:p>
            <a:endParaRPr lang="ru-RU" dirty="0"/>
          </a:p>
        </p:txBody>
      </p:sp>
    </p:spTree>
    <p:extLst>
      <p:ext uri="{BB962C8B-B14F-4D97-AF65-F5344CB8AC3E}">
        <p14:creationId xmlns:p14="http://schemas.microsoft.com/office/powerpoint/2010/main" val="6606922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E3FF881-85B2-D011-7ABA-613A917A3813}"/>
              </a:ext>
            </a:extLst>
          </p:cNvPr>
          <p:cNvSpPr>
            <a:spLocks noGrp="1"/>
          </p:cNvSpPr>
          <p:nvPr>
            <p:ph type="title"/>
          </p:nvPr>
        </p:nvSpPr>
        <p:spPr/>
        <p:txBody>
          <a:bodyPr/>
          <a:lstStyle/>
          <a:p>
            <a:r>
              <a:rPr lang="ru-RU" b="1" i="0" dirty="0">
                <a:solidFill>
                  <a:srgbClr val="333333"/>
                </a:solidFill>
                <a:effectLst/>
                <a:latin typeface="Merriweather" panose="00000500000000000000" pitchFamily="2" charset="-52"/>
              </a:rPr>
              <a:t>Геополитика и </a:t>
            </a:r>
            <a:r>
              <a:rPr lang="ru-RU" b="1" i="0" dirty="0" err="1">
                <a:solidFill>
                  <a:srgbClr val="333333"/>
                </a:solidFill>
                <a:effectLst/>
                <a:latin typeface="Merriweather" panose="00000500000000000000" pitchFamily="2" charset="-52"/>
              </a:rPr>
              <a:t>геостратегия</a:t>
            </a:r>
            <a:br>
              <a:rPr lang="ru-RU" b="0" i="0" dirty="0">
                <a:solidFill>
                  <a:srgbClr val="333333"/>
                </a:solidFill>
                <a:effectLst/>
                <a:latin typeface="Merriweather" panose="00000500000000000000" pitchFamily="2" charset="-52"/>
              </a:rPr>
            </a:br>
            <a:endParaRPr lang="ru-RU" dirty="0"/>
          </a:p>
        </p:txBody>
      </p:sp>
      <p:sp>
        <p:nvSpPr>
          <p:cNvPr id="3" name="Объект 2">
            <a:extLst>
              <a:ext uri="{FF2B5EF4-FFF2-40B4-BE49-F238E27FC236}">
                <a16:creationId xmlns:a16="http://schemas.microsoft.com/office/drawing/2014/main" id="{2FC5E622-237F-300F-F754-A7C132023C5B}"/>
              </a:ext>
            </a:extLst>
          </p:cNvPr>
          <p:cNvSpPr>
            <a:spLocks noGrp="1"/>
          </p:cNvSpPr>
          <p:nvPr>
            <p:ph idx="1"/>
          </p:nvPr>
        </p:nvSpPr>
        <p:spPr/>
        <p:txBody>
          <a:bodyPr>
            <a:normAutofit fontScale="92500" lnSpcReduction="20000"/>
          </a:bodyPr>
          <a:lstStyle/>
          <a:p>
            <a:pPr algn="just"/>
            <a:r>
              <a:rPr lang="ru-RU" b="0" i="0" dirty="0">
                <a:solidFill>
                  <a:srgbClr val="333333"/>
                </a:solidFill>
                <a:effectLst/>
                <a:latin typeface="Merriweather" panose="00000500000000000000" pitchFamily="2" charset="-52"/>
              </a:rPr>
              <a:t>Правящие элиты все ближе подходят к признанию того, что </a:t>
            </a:r>
            <a:r>
              <a:rPr lang="ru-RU" b="1" i="0" dirty="0">
                <a:solidFill>
                  <a:srgbClr val="002060"/>
                </a:solidFill>
                <a:effectLst/>
                <a:latin typeface="Merriweather" panose="00000500000000000000" pitchFamily="2" charset="-52"/>
              </a:rPr>
              <a:t>не территориальный, а другие факторы </a:t>
            </a:r>
            <a:r>
              <a:rPr lang="ru-RU" b="0" i="0" dirty="0">
                <a:solidFill>
                  <a:srgbClr val="333333"/>
                </a:solidFill>
                <a:effectLst/>
                <a:latin typeface="Merriweather" panose="00000500000000000000" pitchFamily="2" charset="-52"/>
              </a:rPr>
              <a:t>представляются более принципиальными в определении национального статуса государства или степени международного влияния этого государства. </a:t>
            </a:r>
            <a:r>
              <a:rPr lang="ru-RU" b="0" i="0" dirty="0">
                <a:solidFill>
                  <a:srgbClr val="C00000"/>
                </a:solidFill>
                <a:effectLst/>
                <a:latin typeface="Merriweather" panose="00000500000000000000" pitchFamily="2" charset="-52"/>
              </a:rPr>
              <a:t>Экономическое развитие </a:t>
            </a:r>
            <a:r>
              <a:rPr lang="ru-RU" b="0" i="0" dirty="0">
                <a:solidFill>
                  <a:srgbClr val="333333"/>
                </a:solidFill>
                <a:effectLst/>
                <a:latin typeface="Merriweather" panose="00000500000000000000" pitchFamily="2" charset="-52"/>
              </a:rPr>
              <a:t>и его воплощение в технологических инновациях также могут быть ключевым критерием силы... тем не менее все еще существует тенденция, при которой географическое положение определяет непосредственные приоритеты государства: </a:t>
            </a:r>
            <a:r>
              <a:rPr lang="ru-RU" b="0" i="0" dirty="0">
                <a:solidFill>
                  <a:srgbClr val="C00000"/>
                </a:solidFill>
                <a:effectLst/>
                <a:latin typeface="Merriweather" panose="00000500000000000000" pitchFamily="2" charset="-52"/>
              </a:rPr>
              <a:t>чем больше его военная, экономическая и политическая мощь, тем больше радиус, помимо непосредственных его соседей, жизненных геополитических интересов, влияния и вовлеченности этого государства. </a:t>
            </a:r>
            <a:endParaRPr lang="ru-RU" dirty="0">
              <a:solidFill>
                <a:srgbClr val="C00000"/>
              </a:solidFill>
            </a:endParaRPr>
          </a:p>
        </p:txBody>
      </p:sp>
    </p:spTree>
    <p:extLst>
      <p:ext uri="{BB962C8B-B14F-4D97-AF65-F5344CB8AC3E}">
        <p14:creationId xmlns:p14="http://schemas.microsoft.com/office/powerpoint/2010/main" val="24677708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D31A8A3-936B-F53F-3844-46F9B7599ED6}"/>
              </a:ext>
            </a:extLst>
          </p:cNvPr>
          <p:cNvSpPr>
            <a:spLocks noGrp="1"/>
          </p:cNvSpPr>
          <p:nvPr>
            <p:ph type="title"/>
          </p:nvPr>
        </p:nvSpPr>
        <p:spPr/>
        <p:txBody>
          <a:bodyPr/>
          <a:lstStyle/>
          <a:p>
            <a:r>
              <a:rPr lang="ru-RU" dirty="0"/>
              <a:t>Евразийская стратегия США</a:t>
            </a:r>
          </a:p>
        </p:txBody>
      </p:sp>
      <p:sp>
        <p:nvSpPr>
          <p:cNvPr id="3" name="Объект 2">
            <a:extLst>
              <a:ext uri="{FF2B5EF4-FFF2-40B4-BE49-F238E27FC236}">
                <a16:creationId xmlns:a16="http://schemas.microsoft.com/office/drawing/2014/main" id="{7C9537C7-5646-0FC6-9582-1FEBA797CFF3}"/>
              </a:ext>
            </a:extLst>
          </p:cNvPr>
          <p:cNvSpPr>
            <a:spLocks noGrp="1"/>
          </p:cNvSpPr>
          <p:nvPr>
            <p:ph idx="1"/>
          </p:nvPr>
        </p:nvSpPr>
        <p:spPr/>
        <p:txBody>
          <a:bodyPr>
            <a:normAutofit lnSpcReduction="10000"/>
          </a:bodyPr>
          <a:lstStyle/>
          <a:p>
            <a:r>
              <a:rPr lang="ru-RU" b="0" i="0" dirty="0">
                <a:solidFill>
                  <a:srgbClr val="333333"/>
                </a:solidFill>
                <a:effectLst/>
                <a:latin typeface="Merriweather" panose="00000500000000000000" pitchFamily="2" charset="-52"/>
              </a:rPr>
              <a:t>Для Соединенных Штатов евразийская </a:t>
            </a:r>
            <a:r>
              <a:rPr lang="ru-RU" b="0" i="0" dirty="0" err="1">
                <a:solidFill>
                  <a:srgbClr val="333333"/>
                </a:solidFill>
                <a:effectLst/>
                <a:latin typeface="Merriweather" panose="00000500000000000000" pitchFamily="2" charset="-52"/>
              </a:rPr>
              <a:t>геостратегия</a:t>
            </a:r>
            <a:r>
              <a:rPr lang="ru-RU" b="0" i="0" dirty="0">
                <a:solidFill>
                  <a:srgbClr val="333333"/>
                </a:solidFill>
                <a:effectLst/>
                <a:latin typeface="Merriweather" panose="00000500000000000000" pitchFamily="2" charset="-52"/>
              </a:rPr>
              <a:t> включает целенаправленное руководство динамичными с геостратегической точки зрения государствами-катализаторами в геополитическом плане, соблюдая </a:t>
            </a:r>
            <a:r>
              <a:rPr lang="ru-RU" b="1" i="0" dirty="0">
                <a:solidFill>
                  <a:srgbClr val="002060"/>
                </a:solidFill>
                <a:effectLst/>
                <a:latin typeface="Merriweather" panose="00000500000000000000" pitchFamily="2" charset="-52"/>
              </a:rPr>
              <a:t>два равноценных интереса Америки</a:t>
            </a:r>
            <a:r>
              <a:rPr lang="ru-RU" b="0" i="0" dirty="0">
                <a:solidFill>
                  <a:srgbClr val="333333"/>
                </a:solidFill>
                <a:effectLst/>
                <a:latin typeface="Merriweather" panose="00000500000000000000" pitchFamily="2" charset="-52"/>
              </a:rPr>
              <a:t>: </a:t>
            </a:r>
          </a:p>
          <a:p>
            <a:pPr marL="514350" indent="-514350">
              <a:buFont typeface="+mj-lt"/>
              <a:buAutoNum type="arabicPeriod"/>
            </a:pPr>
            <a:r>
              <a:rPr lang="ru-RU" b="0" i="0" dirty="0">
                <a:solidFill>
                  <a:srgbClr val="333333"/>
                </a:solidFill>
                <a:effectLst/>
                <a:latin typeface="Merriweather" panose="00000500000000000000" pitchFamily="2" charset="-52"/>
              </a:rPr>
              <a:t>в ближайшей перспективе - </a:t>
            </a:r>
            <a:r>
              <a:rPr lang="ru-RU" b="0" i="0" dirty="0">
                <a:solidFill>
                  <a:srgbClr val="002060"/>
                </a:solidFill>
                <a:effectLst/>
                <a:latin typeface="Merriweather" panose="00000500000000000000" pitchFamily="2" charset="-52"/>
              </a:rPr>
              <a:t>сохранение своей исключительной глобальной власти</a:t>
            </a:r>
            <a:r>
              <a:rPr lang="ru-RU" b="0" i="0" dirty="0">
                <a:solidFill>
                  <a:srgbClr val="333333"/>
                </a:solidFill>
                <a:effectLst/>
                <a:latin typeface="Merriweather" panose="00000500000000000000" pitchFamily="2" charset="-52"/>
              </a:rPr>
              <a:t>, </a:t>
            </a:r>
          </a:p>
          <a:p>
            <a:pPr marL="514350" indent="-514350">
              <a:buFont typeface="+mj-lt"/>
              <a:buAutoNum type="arabicPeriod"/>
            </a:pPr>
            <a:r>
              <a:rPr lang="ru-RU" b="0" i="0" dirty="0">
                <a:solidFill>
                  <a:srgbClr val="333333"/>
                </a:solidFill>
                <a:effectLst/>
                <a:latin typeface="Merriweather" panose="00000500000000000000" pitchFamily="2" charset="-52"/>
              </a:rPr>
              <a:t>а в далекой перспективе - ее трансформацию во все более </a:t>
            </a:r>
            <a:r>
              <a:rPr lang="ru-RU" b="0" i="0" dirty="0" err="1">
                <a:solidFill>
                  <a:srgbClr val="002060"/>
                </a:solidFill>
                <a:effectLst/>
                <a:latin typeface="Merriweather" panose="00000500000000000000" pitchFamily="2" charset="-52"/>
              </a:rPr>
              <a:t>институционализирующееся</a:t>
            </a:r>
            <a:r>
              <a:rPr lang="ru-RU" b="0" i="0" dirty="0">
                <a:solidFill>
                  <a:srgbClr val="002060"/>
                </a:solidFill>
                <a:effectLst/>
                <a:latin typeface="Merriweather" panose="00000500000000000000" pitchFamily="2" charset="-52"/>
              </a:rPr>
              <a:t> глобальное сотрудничество</a:t>
            </a:r>
            <a:endParaRPr lang="ru-RU" dirty="0">
              <a:solidFill>
                <a:srgbClr val="002060"/>
              </a:solidFill>
            </a:endParaRPr>
          </a:p>
        </p:txBody>
      </p:sp>
    </p:spTree>
    <p:extLst>
      <p:ext uri="{BB962C8B-B14F-4D97-AF65-F5344CB8AC3E}">
        <p14:creationId xmlns:p14="http://schemas.microsoft.com/office/powerpoint/2010/main" val="31888064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28B1849E-B1D2-1434-D7BD-85D5CA4AB34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178853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a:extLst>
              <a:ext uri="{FF2B5EF4-FFF2-40B4-BE49-F238E27FC236}">
                <a16:creationId xmlns:a16="http://schemas.microsoft.com/office/drawing/2014/main" id="{BFAECD8E-9555-75BE-FFC0-5160DC493C1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706098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A6BCF25-8CE0-1696-5A5D-D59D78191554}"/>
              </a:ext>
            </a:extLst>
          </p:cNvPr>
          <p:cNvSpPr>
            <a:spLocks noGrp="1"/>
          </p:cNvSpPr>
          <p:nvPr>
            <p:ph type="title"/>
          </p:nvPr>
        </p:nvSpPr>
        <p:spPr/>
        <p:txBody>
          <a:bodyPr/>
          <a:lstStyle/>
          <a:p>
            <a:pPr algn="ctr"/>
            <a:r>
              <a:rPr lang="ru-RU" dirty="0" err="1"/>
              <a:t>З.Бжезинский</a:t>
            </a:r>
            <a:endParaRPr lang="ru-RU" dirty="0"/>
          </a:p>
        </p:txBody>
      </p:sp>
      <p:sp>
        <p:nvSpPr>
          <p:cNvPr id="3" name="Объект 2">
            <a:extLst>
              <a:ext uri="{FF2B5EF4-FFF2-40B4-BE49-F238E27FC236}">
                <a16:creationId xmlns:a16="http://schemas.microsoft.com/office/drawing/2014/main" id="{9FABDE42-DFA0-9C81-5D86-C8F37CCB5E8E}"/>
              </a:ext>
            </a:extLst>
          </p:cNvPr>
          <p:cNvSpPr>
            <a:spLocks noGrp="1"/>
          </p:cNvSpPr>
          <p:nvPr>
            <p:ph idx="1"/>
          </p:nvPr>
        </p:nvSpPr>
        <p:spPr/>
        <p:txBody>
          <a:bodyPr>
            <a:normAutofit/>
          </a:bodyPr>
          <a:lstStyle/>
          <a:p>
            <a:r>
              <a:rPr lang="ru-RU" sz="4400" dirty="0"/>
              <a:t>«ХХ</a:t>
            </a:r>
            <a:r>
              <a:rPr lang="en-US" sz="4400" dirty="0"/>
              <a:t>I</a:t>
            </a:r>
            <a:r>
              <a:rPr lang="ru-RU" sz="4400" dirty="0"/>
              <a:t> век будет веком США»</a:t>
            </a:r>
          </a:p>
          <a:p>
            <a:r>
              <a:rPr lang="ru-RU" sz="4400" dirty="0"/>
              <a:t>Цитата после развала СССР (1997 год)</a:t>
            </a:r>
          </a:p>
        </p:txBody>
      </p:sp>
    </p:spTree>
    <p:extLst>
      <p:ext uri="{BB962C8B-B14F-4D97-AF65-F5344CB8AC3E}">
        <p14:creationId xmlns:p14="http://schemas.microsoft.com/office/powerpoint/2010/main" val="58912677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2E5DCD1-2500-6B64-4D26-9995F14A6B43}"/>
              </a:ext>
            </a:extLst>
          </p:cNvPr>
          <p:cNvSpPr>
            <a:spLocks noGrp="1"/>
          </p:cNvSpPr>
          <p:nvPr>
            <p:ph type="title"/>
          </p:nvPr>
        </p:nvSpPr>
        <p:spPr/>
        <p:txBody>
          <a:bodyPr/>
          <a:lstStyle/>
          <a:p>
            <a:r>
              <a:rPr lang="ru-RU" b="0" i="1" dirty="0">
                <a:solidFill>
                  <a:srgbClr val="333333"/>
                </a:solidFill>
                <a:effectLst/>
                <a:latin typeface="Merriweather" panose="00000500000000000000" pitchFamily="2" charset="-52"/>
              </a:rPr>
              <a:t>Геополитические центры</a:t>
            </a:r>
            <a:r>
              <a:rPr lang="ru-RU" b="0" i="0" dirty="0">
                <a:solidFill>
                  <a:srgbClr val="333333"/>
                </a:solidFill>
                <a:effectLst/>
                <a:latin typeface="Merriweather" panose="00000500000000000000" pitchFamily="2" charset="-52"/>
              </a:rPr>
              <a:t> </a:t>
            </a:r>
            <a:endParaRPr lang="ru-RU" dirty="0"/>
          </a:p>
        </p:txBody>
      </p:sp>
      <p:sp>
        <p:nvSpPr>
          <p:cNvPr id="3" name="Объект 2">
            <a:extLst>
              <a:ext uri="{FF2B5EF4-FFF2-40B4-BE49-F238E27FC236}">
                <a16:creationId xmlns:a16="http://schemas.microsoft.com/office/drawing/2014/main" id="{1880A110-486C-2C66-A5A2-BA54E90C8245}"/>
              </a:ext>
            </a:extLst>
          </p:cNvPr>
          <p:cNvSpPr>
            <a:spLocks noGrp="1"/>
          </p:cNvSpPr>
          <p:nvPr>
            <p:ph idx="1"/>
          </p:nvPr>
        </p:nvSpPr>
        <p:spPr/>
        <p:txBody>
          <a:bodyPr>
            <a:normAutofit fontScale="77500" lnSpcReduction="20000"/>
          </a:bodyPr>
          <a:lstStyle/>
          <a:p>
            <a:pPr algn="just"/>
            <a:r>
              <a:rPr lang="ru-RU" b="0" i="0" dirty="0">
                <a:solidFill>
                  <a:srgbClr val="333333"/>
                </a:solidFill>
                <a:effectLst/>
                <a:latin typeface="Merriweather" panose="00000500000000000000" pitchFamily="2" charset="-52"/>
              </a:rPr>
              <a:t>- это государства, чье значение вытекает не из их силы и мотивации, а скорее из их потенциальной уязвимости для действий со стороны геостратегических действующих лиц. Чаще всего геополитические центры обуславливаются: </a:t>
            </a:r>
          </a:p>
          <a:p>
            <a:pPr marL="514350" indent="-514350" algn="just">
              <a:buFont typeface="+mj-lt"/>
              <a:buAutoNum type="arabicPeriod"/>
            </a:pPr>
            <a:r>
              <a:rPr lang="ru-RU" b="0" i="0" dirty="0">
                <a:solidFill>
                  <a:srgbClr val="333333"/>
                </a:solidFill>
                <a:effectLst/>
                <a:latin typeface="Merriweather" panose="00000500000000000000" pitchFamily="2" charset="-52"/>
              </a:rPr>
              <a:t>своим географическим положением, которое в ряде случаев придает особую роль в плане контроля доступа к важным районам, </a:t>
            </a:r>
          </a:p>
          <a:p>
            <a:pPr marL="514350" indent="-514350" algn="just">
              <a:buFont typeface="+mj-lt"/>
              <a:buAutoNum type="arabicPeriod"/>
            </a:pPr>
            <a:r>
              <a:rPr lang="ru-RU" b="0" i="0" dirty="0">
                <a:solidFill>
                  <a:srgbClr val="333333"/>
                </a:solidFill>
                <a:effectLst/>
                <a:latin typeface="Merriweather" panose="00000500000000000000" pitchFamily="2" charset="-52"/>
              </a:rPr>
              <a:t>либо возможности отказа важным геостратегическим действующим лицам в получении ресурсов. </a:t>
            </a:r>
          </a:p>
          <a:p>
            <a:pPr marL="514350" indent="-514350" algn="just">
              <a:buFont typeface="+mj-lt"/>
              <a:buAutoNum type="arabicPeriod"/>
            </a:pPr>
            <a:r>
              <a:rPr lang="ru-RU" b="0" i="0" dirty="0">
                <a:solidFill>
                  <a:srgbClr val="333333"/>
                </a:solidFill>
                <a:effectLst/>
                <a:latin typeface="Merriweather" panose="00000500000000000000" pitchFamily="2" charset="-52"/>
              </a:rPr>
              <a:t>В других случаях геополитический центр может действовать как щит государства или даже региона, имеющего жизненно важное значение на геополитической арене. Идентификация ключевых евразийский геополитических центров, а также их защита, являются принципиальным аспектом глобальной </a:t>
            </a:r>
            <a:r>
              <a:rPr lang="ru-RU" b="0" i="0" dirty="0" err="1">
                <a:solidFill>
                  <a:srgbClr val="333333"/>
                </a:solidFill>
                <a:effectLst/>
                <a:latin typeface="Merriweather" panose="00000500000000000000" pitchFamily="2" charset="-52"/>
              </a:rPr>
              <a:t>геостратегии</a:t>
            </a:r>
            <a:r>
              <a:rPr lang="ru-RU" b="0" i="0" dirty="0">
                <a:solidFill>
                  <a:srgbClr val="333333"/>
                </a:solidFill>
                <a:effectLst/>
                <a:latin typeface="Merriweather" panose="00000500000000000000" pitchFamily="2" charset="-52"/>
              </a:rPr>
              <a:t> Америки</a:t>
            </a:r>
            <a:endParaRPr lang="ru-RU" dirty="0"/>
          </a:p>
        </p:txBody>
      </p:sp>
    </p:spTree>
    <p:extLst>
      <p:ext uri="{BB962C8B-B14F-4D97-AF65-F5344CB8AC3E}">
        <p14:creationId xmlns:p14="http://schemas.microsoft.com/office/powerpoint/2010/main" val="20070415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721171F0-2E93-9B93-43A8-6D6419F3FE8C}"/>
              </a:ext>
            </a:extLst>
          </p:cNvPr>
          <p:cNvSpPr>
            <a:spLocks noGrp="1"/>
          </p:cNvSpPr>
          <p:nvPr>
            <p:ph idx="4294967295"/>
          </p:nvPr>
        </p:nvSpPr>
        <p:spPr>
          <a:xfrm>
            <a:off x="0" y="1825625"/>
            <a:ext cx="10515600" cy="4351338"/>
          </a:xfrm>
        </p:spPr>
        <p:txBody>
          <a:bodyPr>
            <a:normAutofit/>
          </a:bodyPr>
          <a:lstStyle/>
          <a:p>
            <a:pPr marL="0" indent="0" algn="ctr">
              <a:buNone/>
            </a:pPr>
            <a:r>
              <a:rPr lang="ru-RU" sz="8000" dirty="0"/>
              <a:t>4.</a:t>
            </a:r>
          </a:p>
        </p:txBody>
      </p:sp>
    </p:spTree>
    <p:extLst>
      <p:ext uri="{BB962C8B-B14F-4D97-AF65-F5344CB8AC3E}">
        <p14:creationId xmlns:p14="http://schemas.microsoft.com/office/powerpoint/2010/main" val="17182943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B916223-54D3-A67C-C556-9E50908C8682}"/>
              </a:ext>
            </a:extLst>
          </p:cNvPr>
          <p:cNvSpPr>
            <a:spLocks noGrp="1"/>
          </p:cNvSpPr>
          <p:nvPr>
            <p:ph type="title"/>
          </p:nvPr>
        </p:nvSpPr>
        <p:spPr/>
        <p:txBody>
          <a:bodyPr/>
          <a:lstStyle/>
          <a:p>
            <a:pPr algn="ctr"/>
            <a:r>
              <a:rPr lang="ru-RU" dirty="0"/>
              <a:t>Введение</a:t>
            </a:r>
          </a:p>
        </p:txBody>
      </p:sp>
      <p:sp>
        <p:nvSpPr>
          <p:cNvPr id="3" name="Объект 2">
            <a:extLst>
              <a:ext uri="{FF2B5EF4-FFF2-40B4-BE49-F238E27FC236}">
                <a16:creationId xmlns:a16="http://schemas.microsoft.com/office/drawing/2014/main" id="{1454C0AB-9764-6093-3611-24CFF4B0480A}"/>
              </a:ext>
            </a:extLst>
          </p:cNvPr>
          <p:cNvSpPr>
            <a:spLocks noGrp="1"/>
          </p:cNvSpPr>
          <p:nvPr>
            <p:ph idx="1"/>
          </p:nvPr>
        </p:nvSpPr>
        <p:spPr/>
        <p:txBody>
          <a:bodyPr>
            <a:normAutofit lnSpcReduction="10000"/>
          </a:bodyPr>
          <a:lstStyle/>
          <a:p>
            <a:pPr algn="just"/>
            <a:r>
              <a:rPr lang="ru-RU" b="0" i="0" dirty="0">
                <a:solidFill>
                  <a:srgbClr val="767676"/>
                </a:solidFill>
                <a:effectLst/>
                <a:latin typeface="Georgia" panose="02040502050405020303" pitchFamily="18" charset="0"/>
              </a:rPr>
              <a:t> </a:t>
            </a:r>
            <a:r>
              <a:rPr lang="ru-RU" b="0" i="0" dirty="0">
                <a:solidFill>
                  <a:srgbClr val="002060"/>
                </a:solidFill>
                <a:effectLst/>
                <a:latin typeface="Georgia" panose="02040502050405020303" pitchFamily="18" charset="0"/>
              </a:rPr>
              <a:t>Геополитика - это методология политического анализа, которая в конце XIX - начале XX века впервые была введена в научный оборот шведским исследователем </a:t>
            </a:r>
            <a:r>
              <a:rPr lang="ru-RU" b="0" i="0" dirty="0" err="1">
                <a:solidFill>
                  <a:srgbClr val="002060"/>
                </a:solidFill>
                <a:effectLst/>
                <a:latin typeface="Georgia" panose="02040502050405020303" pitchFamily="18" charset="0"/>
              </a:rPr>
              <a:t>Челенном</a:t>
            </a:r>
            <a:r>
              <a:rPr lang="ru-RU" b="0" i="0" dirty="0">
                <a:solidFill>
                  <a:srgbClr val="002060"/>
                </a:solidFill>
                <a:effectLst/>
                <a:latin typeface="Georgia" panose="02040502050405020303" pitchFamily="18" charset="0"/>
              </a:rPr>
              <a:t>, а затем развита в трудах отцов-основателей ее классических школ - немецкого политического географа Фридриха </a:t>
            </a:r>
            <a:r>
              <a:rPr lang="ru-RU" b="0" i="0" dirty="0" err="1">
                <a:solidFill>
                  <a:srgbClr val="002060"/>
                </a:solidFill>
                <a:effectLst/>
                <a:latin typeface="Georgia" panose="02040502050405020303" pitchFamily="18" charset="0"/>
              </a:rPr>
              <a:t>Ратцеля</a:t>
            </a:r>
            <a:r>
              <a:rPr lang="ru-RU" b="0" i="0" dirty="0">
                <a:solidFill>
                  <a:srgbClr val="002060"/>
                </a:solidFill>
                <a:effectLst/>
                <a:latin typeface="Georgia" panose="02040502050405020303" pitchFamily="18" charset="0"/>
              </a:rPr>
              <a:t>, американского адмирала </a:t>
            </a:r>
            <a:r>
              <a:rPr lang="ru-RU" b="0" i="0" dirty="0">
                <a:solidFill>
                  <a:srgbClr val="C00000"/>
                </a:solidFill>
                <a:effectLst/>
                <a:latin typeface="Georgia" panose="02040502050405020303" pitchFamily="18" charset="0"/>
              </a:rPr>
              <a:t>Альфреда </a:t>
            </a:r>
            <a:r>
              <a:rPr lang="ru-RU" b="0" i="0" dirty="0" err="1">
                <a:solidFill>
                  <a:srgbClr val="C00000"/>
                </a:solidFill>
                <a:effectLst/>
                <a:latin typeface="Georgia" panose="02040502050405020303" pitchFamily="18" charset="0"/>
              </a:rPr>
              <a:t>Мэхэна</a:t>
            </a:r>
            <a:r>
              <a:rPr lang="ru-RU" b="0" i="0" dirty="0">
                <a:solidFill>
                  <a:srgbClr val="002060"/>
                </a:solidFill>
                <a:effectLst/>
                <a:latin typeface="Georgia" panose="02040502050405020303" pitchFamily="18" charset="0"/>
              </a:rPr>
              <a:t>, англичанина </a:t>
            </a:r>
            <a:r>
              <a:rPr lang="ru-RU" b="0" i="0" dirty="0" err="1">
                <a:solidFill>
                  <a:srgbClr val="C00000"/>
                </a:solidFill>
                <a:effectLst/>
                <a:latin typeface="Georgia" panose="02040502050405020303" pitchFamily="18" charset="0"/>
              </a:rPr>
              <a:t>Хэлфорда</a:t>
            </a:r>
            <a:r>
              <a:rPr lang="ru-RU" b="0" i="0" dirty="0">
                <a:solidFill>
                  <a:srgbClr val="C00000"/>
                </a:solidFill>
                <a:effectLst/>
                <a:latin typeface="Georgia" panose="02040502050405020303" pitchFamily="18" charset="0"/>
              </a:rPr>
              <a:t> </a:t>
            </a:r>
            <a:r>
              <a:rPr lang="ru-RU" b="0" i="0" dirty="0" err="1">
                <a:solidFill>
                  <a:srgbClr val="C00000"/>
                </a:solidFill>
                <a:effectLst/>
                <a:latin typeface="Georgia" panose="02040502050405020303" pitchFamily="18" charset="0"/>
              </a:rPr>
              <a:t>Макиндера</a:t>
            </a:r>
            <a:r>
              <a:rPr lang="ru-RU" b="0" i="0" dirty="0">
                <a:solidFill>
                  <a:srgbClr val="002060"/>
                </a:solidFill>
                <a:effectLst/>
                <a:latin typeface="Georgia" panose="02040502050405020303" pitchFamily="18" charset="0"/>
              </a:rPr>
              <a:t>, позже немецкого генерала </a:t>
            </a:r>
            <a:r>
              <a:rPr lang="ru-RU" b="0" i="0" dirty="0">
                <a:solidFill>
                  <a:srgbClr val="C00000"/>
                </a:solidFill>
                <a:effectLst/>
                <a:latin typeface="Georgia" panose="02040502050405020303" pitchFamily="18" charset="0"/>
              </a:rPr>
              <a:t>Карла </a:t>
            </a:r>
            <a:r>
              <a:rPr lang="ru-RU" b="0" i="0" dirty="0" err="1">
                <a:solidFill>
                  <a:srgbClr val="C00000"/>
                </a:solidFill>
                <a:effectLst/>
                <a:latin typeface="Georgia" panose="02040502050405020303" pitchFamily="18" charset="0"/>
              </a:rPr>
              <a:t>Хаусхофера</a:t>
            </a:r>
            <a:r>
              <a:rPr lang="ru-RU" b="0" i="0" dirty="0">
                <a:solidFill>
                  <a:srgbClr val="C00000"/>
                </a:solidFill>
                <a:effectLst/>
                <a:latin typeface="Georgia" panose="02040502050405020303" pitchFamily="18" charset="0"/>
              </a:rPr>
              <a:t> </a:t>
            </a:r>
            <a:r>
              <a:rPr lang="ru-RU" b="0" i="0" dirty="0">
                <a:solidFill>
                  <a:srgbClr val="002060"/>
                </a:solidFill>
                <a:effectLst/>
                <a:latin typeface="Georgia" panose="02040502050405020303" pitchFamily="18" charset="0"/>
              </a:rPr>
              <a:t>и немецкого юриста </a:t>
            </a:r>
            <a:r>
              <a:rPr lang="ru-RU" b="0" i="0" dirty="0">
                <a:solidFill>
                  <a:srgbClr val="C00000"/>
                </a:solidFill>
                <a:effectLst/>
                <a:latin typeface="Georgia" panose="02040502050405020303" pitchFamily="18" charset="0"/>
              </a:rPr>
              <a:t>Карла </a:t>
            </a:r>
            <a:r>
              <a:rPr lang="ru-RU" b="0" i="0" dirty="0" err="1">
                <a:solidFill>
                  <a:srgbClr val="C00000"/>
                </a:solidFill>
                <a:effectLst/>
                <a:latin typeface="Georgia" panose="02040502050405020303" pitchFamily="18" charset="0"/>
              </a:rPr>
              <a:t>Шмипа</a:t>
            </a:r>
            <a:r>
              <a:rPr lang="ru-RU" b="0" i="0" dirty="0">
                <a:solidFill>
                  <a:srgbClr val="C00000"/>
                </a:solidFill>
                <a:effectLst/>
                <a:latin typeface="Georgia" panose="02040502050405020303" pitchFamily="18" charset="0"/>
              </a:rPr>
              <a:t>. </a:t>
            </a:r>
          </a:p>
          <a:p>
            <a:pPr algn="just"/>
            <a:r>
              <a:rPr lang="ru-RU" b="0" i="0" dirty="0">
                <a:solidFill>
                  <a:srgbClr val="002060"/>
                </a:solidFill>
                <a:effectLst/>
                <a:latin typeface="Georgia" panose="02040502050405020303" pitchFamily="18" charset="0"/>
              </a:rPr>
              <a:t>Первым и единственным русским </a:t>
            </a:r>
            <a:r>
              <a:rPr lang="ru-RU" b="0" i="0" dirty="0" err="1">
                <a:solidFill>
                  <a:srgbClr val="002060"/>
                </a:solidFill>
                <a:effectLst/>
                <a:latin typeface="Georgia" panose="02040502050405020303" pitchFamily="18" charset="0"/>
              </a:rPr>
              <a:t>геополитиком</a:t>
            </a:r>
            <a:r>
              <a:rPr lang="ru-RU" b="0" i="0" dirty="0">
                <a:solidFill>
                  <a:srgbClr val="002060"/>
                </a:solidFill>
                <a:effectLst/>
                <a:latin typeface="Georgia" panose="02040502050405020303" pitchFamily="18" charset="0"/>
              </a:rPr>
              <a:t> в этот период был географ и публицист </a:t>
            </a:r>
            <a:r>
              <a:rPr lang="ru-RU" b="0" i="0" dirty="0">
                <a:solidFill>
                  <a:srgbClr val="C00000"/>
                </a:solidFill>
                <a:effectLst/>
                <a:latin typeface="Georgia" panose="02040502050405020303" pitchFamily="18" charset="0"/>
              </a:rPr>
              <a:t>Петр Савицкий.</a:t>
            </a:r>
            <a:endParaRPr lang="ru-RU" dirty="0">
              <a:solidFill>
                <a:srgbClr val="C00000"/>
              </a:solidFill>
            </a:endParaRPr>
          </a:p>
        </p:txBody>
      </p:sp>
    </p:spTree>
    <p:extLst>
      <p:ext uri="{BB962C8B-B14F-4D97-AF65-F5344CB8AC3E}">
        <p14:creationId xmlns:p14="http://schemas.microsoft.com/office/powerpoint/2010/main" val="33810334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5A903F9-055B-B2D7-1D96-7677C2FC7921}"/>
              </a:ext>
            </a:extLst>
          </p:cNvPr>
          <p:cNvSpPr>
            <a:spLocks noGrp="1"/>
          </p:cNvSpPr>
          <p:nvPr>
            <p:ph type="title"/>
          </p:nvPr>
        </p:nvSpPr>
        <p:spPr/>
        <p:txBody>
          <a:bodyPr/>
          <a:lstStyle/>
          <a:p>
            <a:pPr algn="ctr"/>
            <a:r>
              <a:rPr lang="ru-RU" dirty="0"/>
              <a:t>Регионализм</a:t>
            </a:r>
          </a:p>
        </p:txBody>
      </p:sp>
      <p:sp>
        <p:nvSpPr>
          <p:cNvPr id="3" name="Объект 2">
            <a:extLst>
              <a:ext uri="{FF2B5EF4-FFF2-40B4-BE49-F238E27FC236}">
                <a16:creationId xmlns:a16="http://schemas.microsoft.com/office/drawing/2014/main" id="{A79ACF42-2CCB-9478-F534-8F94E019036C}"/>
              </a:ext>
            </a:extLst>
          </p:cNvPr>
          <p:cNvSpPr>
            <a:spLocks noGrp="1"/>
          </p:cNvSpPr>
          <p:nvPr>
            <p:ph idx="1"/>
          </p:nvPr>
        </p:nvSpPr>
        <p:spPr/>
        <p:txBody>
          <a:bodyPr/>
          <a:lstStyle/>
          <a:p>
            <a:pPr algn="just">
              <a:lnSpc>
                <a:spcPct val="150000"/>
              </a:lnSpc>
            </a:pPr>
            <a:r>
              <a:rPr lang="ru-RU" b="0" i="0" dirty="0">
                <a:effectLst/>
                <a:latin typeface="Georgia" panose="02040502050405020303" pitchFamily="18" charset="0"/>
              </a:rPr>
              <a:t>В этой связи возникает объективная необходимость изучения взаимосвязи общемировых тенденций развития и локальных (региональных) процессов, которые в своей совокупности определяют динамику геополитических трансформаций различных стран и их регионов.</a:t>
            </a:r>
            <a:endParaRPr lang="ru-RU" dirty="0"/>
          </a:p>
        </p:txBody>
      </p:sp>
    </p:spTree>
    <p:extLst>
      <p:ext uri="{BB962C8B-B14F-4D97-AF65-F5344CB8AC3E}">
        <p14:creationId xmlns:p14="http://schemas.microsoft.com/office/powerpoint/2010/main" val="79457317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7EFA657-A325-0A1A-F81E-E9B9D96FA969}"/>
              </a:ext>
            </a:extLst>
          </p:cNvPr>
          <p:cNvSpPr>
            <a:spLocks noGrp="1"/>
          </p:cNvSpPr>
          <p:nvPr>
            <p:ph type="title"/>
          </p:nvPr>
        </p:nvSpPr>
        <p:spPr/>
        <p:txBody>
          <a:bodyPr/>
          <a:lstStyle/>
          <a:p>
            <a:pPr algn="ctr"/>
            <a:r>
              <a:rPr lang="ru-RU" dirty="0"/>
              <a:t>Регион и его роль</a:t>
            </a:r>
          </a:p>
        </p:txBody>
      </p:sp>
      <p:sp>
        <p:nvSpPr>
          <p:cNvPr id="4" name="Объект 3">
            <a:extLst>
              <a:ext uri="{FF2B5EF4-FFF2-40B4-BE49-F238E27FC236}">
                <a16:creationId xmlns:a16="http://schemas.microsoft.com/office/drawing/2014/main" id="{696FC4F9-576A-4B41-497D-16D713F1847A}"/>
              </a:ext>
            </a:extLst>
          </p:cNvPr>
          <p:cNvSpPr>
            <a:spLocks noGrp="1"/>
          </p:cNvSpPr>
          <p:nvPr>
            <p:ph idx="1"/>
          </p:nvPr>
        </p:nvSpPr>
        <p:spPr/>
        <p:txBody>
          <a:bodyPr>
            <a:normAutofit lnSpcReduction="10000"/>
          </a:bodyPr>
          <a:lstStyle/>
          <a:p>
            <a:pPr algn="just"/>
            <a:r>
              <a:rPr lang="ru-RU" b="0" i="0" dirty="0">
                <a:solidFill>
                  <a:srgbClr val="000000"/>
                </a:solidFill>
                <a:effectLst/>
                <a:latin typeface="Helvetica Neue"/>
              </a:rPr>
              <a:t>Развитие современного политического процесса свидетельствует о генезисе региона как одного из ключевых компонентов политического и общественного устройства современного миропорядка. Вообще, в мире в целом прослеживается, </a:t>
            </a:r>
            <a:r>
              <a:rPr lang="ru-RU" b="1" i="0" dirty="0">
                <a:solidFill>
                  <a:srgbClr val="FF0000"/>
                </a:solidFill>
                <a:effectLst/>
                <a:latin typeface="Helvetica Neue"/>
              </a:rPr>
              <a:t>повышение значимости региона как элемента горизонтального структурирования общества</a:t>
            </a:r>
            <a:r>
              <a:rPr lang="ru-RU" b="0" i="0" dirty="0">
                <a:solidFill>
                  <a:srgbClr val="000000"/>
                </a:solidFill>
                <a:effectLst/>
                <a:latin typeface="Helvetica Neue"/>
              </a:rPr>
              <a:t>.</a:t>
            </a:r>
          </a:p>
          <a:p>
            <a:pPr algn="just"/>
            <a:r>
              <a:rPr lang="ru-RU" b="0" i="0" dirty="0">
                <a:solidFill>
                  <a:srgbClr val="000000"/>
                </a:solidFill>
                <a:effectLst/>
                <a:latin typeface="Helvetica Neue"/>
              </a:rPr>
              <a:t> Происходящее по всему миру снижение роли национальных государств в организации экономических и социально-политических процессов определяет необходимость нового оформления социальной жизни.</a:t>
            </a:r>
            <a:br>
              <a:rPr lang="ru-RU" dirty="0"/>
            </a:br>
            <a:br>
              <a:rPr lang="ru-RU" dirty="0"/>
            </a:br>
            <a:endParaRPr lang="ru-RU" dirty="0"/>
          </a:p>
        </p:txBody>
      </p:sp>
    </p:spTree>
    <p:extLst>
      <p:ext uri="{BB962C8B-B14F-4D97-AF65-F5344CB8AC3E}">
        <p14:creationId xmlns:p14="http://schemas.microsoft.com/office/powerpoint/2010/main" val="37971877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044970AA-E86B-ED2E-A006-593BC7821139}"/>
              </a:ext>
            </a:extLst>
          </p:cNvPr>
          <p:cNvSpPr>
            <a:spLocks noGrp="1"/>
          </p:cNvSpPr>
          <p:nvPr>
            <p:ph type="title"/>
          </p:nvPr>
        </p:nvSpPr>
        <p:spPr/>
        <p:txBody>
          <a:bodyPr/>
          <a:lstStyle/>
          <a:p>
            <a:endParaRPr lang="ru-RU"/>
          </a:p>
        </p:txBody>
      </p:sp>
      <p:sp>
        <p:nvSpPr>
          <p:cNvPr id="3" name="Объект 2">
            <a:extLst>
              <a:ext uri="{FF2B5EF4-FFF2-40B4-BE49-F238E27FC236}">
                <a16:creationId xmlns:a16="http://schemas.microsoft.com/office/drawing/2014/main" id="{26E92B2B-6492-2717-A197-4672FCC10DE9}"/>
              </a:ext>
            </a:extLst>
          </p:cNvPr>
          <p:cNvSpPr>
            <a:spLocks noGrp="1"/>
          </p:cNvSpPr>
          <p:nvPr>
            <p:ph idx="1"/>
          </p:nvPr>
        </p:nvSpPr>
        <p:spPr/>
        <p:txBody>
          <a:bodyPr>
            <a:normAutofit/>
          </a:bodyPr>
          <a:lstStyle/>
          <a:p>
            <a:pPr marL="0" indent="0" algn="just">
              <a:buNone/>
            </a:pPr>
            <a:r>
              <a:rPr lang="ru-RU" b="0" i="0" dirty="0">
                <a:solidFill>
                  <a:srgbClr val="000000"/>
                </a:solidFill>
                <a:effectLst/>
                <a:latin typeface="Helvetica Neue"/>
              </a:rPr>
              <a:t>цели и задачи региональной политики (равно как и ее формы и методы) различных государств могут не совпадать и варьируются в весьма широких пределах. Вместе с тем, существуют общие, генерализованные цели, присущие региональной политике практически всех без исключения стран, ее реализующих. Это, прежде всего:</a:t>
            </a:r>
          </a:p>
          <a:p>
            <a:pPr marL="0" indent="0" algn="ctr">
              <a:buNone/>
            </a:pPr>
            <a:r>
              <a:rPr lang="ru-RU" sz="3200" dirty="0">
                <a:solidFill>
                  <a:srgbClr val="FF0000"/>
                </a:solidFill>
                <a:latin typeface="Helvetica Neue"/>
              </a:rPr>
              <a:t>Общие черты региональной политики</a:t>
            </a:r>
            <a:endParaRPr lang="ru-RU" sz="3200" b="0" i="0" dirty="0">
              <a:solidFill>
                <a:srgbClr val="FF0000"/>
              </a:solidFill>
              <a:effectLst/>
              <a:latin typeface="Helvetica Neue"/>
            </a:endParaRPr>
          </a:p>
          <a:p>
            <a:pPr marL="0" indent="0" algn="just">
              <a:buNone/>
            </a:pPr>
            <a:br>
              <a:rPr lang="ru-RU" dirty="0">
                <a:solidFill>
                  <a:srgbClr val="FF0000"/>
                </a:solidFill>
              </a:rPr>
            </a:br>
            <a:br>
              <a:rPr lang="ru-RU" dirty="0"/>
            </a:br>
            <a:endParaRPr lang="ru-RU" dirty="0"/>
          </a:p>
        </p:txBody>
      </p:sp>
      <p:cxnSp>
        <p:nvCxnSpPr>
          <p:cNvPr id="7" name="Соединитель: изогнутый 6">
            <a:extLst>
              <a:ext uri="{FF2B5EF4-FFF2-40B4-BE49-F238E27FC236}">
                <a16:creationId xmlns:a16="http://schemas.microsoft.com/office/drawing/2014/main" id="{E09341B1-033F-619B-2F8B-EC4A5473792A}"/>
              </a:ext>
            </a:extLst>
          </p:cNvPr>
          <p:cNvCxnSpPr/>
          <p:nvPr/>
        </p:nvCxnSpPr>
        <p:spPr>
          <a:xfrm>
            <a:off x="5009322" y="4969565"/>
            <a:ext cx="2027582" cy="874644"/>
          </a:xfrm>
          <a:prstGeom prst="curvedConnector3">
            <a:avLst/>
          </a:prstGeom>
          <a:ln w="76200">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14844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717B9E3-E282-234A-383A-C415273E29F8}"/>
              </a:ext>
            </a:extLst>
          </p:cNvPr>
          <p:cNvSpPr>
            <a:spLocks noGrp="1"/>
          </p:cNvSpPr>
          <p:nvPr>
            <p:ph type="title"/>
          </p:nvPr>
        </p:nvSpPr>
        <p:spPr/>
        <p:txBody>
          <a:bodyPr/>
          <a:lstStyle/>
          <a:p>
            <a:r>
              <a:rPr lang="ru-RU" dirty="0"/>
              <a:t>Общие черты региональной политики</a:t>
            </a:r>
          </a:p>
        </p:txBody>
      </p:sp>
      <p:sp>
        <p:nvSpPr>
          <p:cNvPr id="3" name="Объект 2">
            <a:extLst>
              <a:ext uri="{FF2B5EF4-FFF2-40B4-BE49-F238E27FC236}">
                <a16:creationId xmlns:a16="http://schemas.microsoft.com/office/drawing/2014/main" id="{853ED6AA-0E14-DCD6-16C2-732C446F0451}"/>
              </a:ext>
            </a:extLst>
          </p:cNvPr>
          <p:cNvSpPr>
            <a:spLocks noGrp="1"/>
          </p:cNvSpPr>
          <p:nvPr>
            <p:ph idx="1"/>
          </p:nvPr>
        </p:nvSpPr>
        <p:spPr/>
        <p:txBody>
          <a:bodyPr>
            <a:normAutofit fontScale="77500" lnSpcReduction="20000"/>
          </a:bodyPr>
          <a:lstStyle/>
          <a:p>
            <a:pPr algn="l"/>
            <a:r>
              <a:rPr lang="ru-RU" b="0" i="0" dirty="0">
                <a:solidFill>
                  <a:srgbClr val="000000"/>
                </a:solidFill>
                <a:effectLst/>
                <a:latin typeface="Helvetica Neue"/>
              </a:rPr>
              <a:t>- создание и упрочнение единого экономического пространства, и обеспечение экономических, социальных, «правовых и организационных основ государственности (федерализма в полиэтничных, федеративных государствах);</a:t>
            </a:r>
          </a:p>
          <a:p>
            <a:pPr algn="l"/>
            <a:r>
              <a:rPr lang="ru-RU" b="0" i="0" dirty="0">
                <a:solidFill>
                  <a:srgbClr val="000000"/>
                </a:solidFill>
                <a:effectLst/>
                <a:latin typeface="Helvetica Neue"/>
              </a:rPr>
              <a:t>- относительное выравнивание условий социально-экономического развития регионов;</a:t>
            </a:r>
          </a:p>
          <a:p>
            <a:pPr algn="l"/>
            <a:r>
              <a:rPr lang="ru-RU" b="0" i="0" dirty="0">
                <a:solidFill>
                  <a:srgbClr val="000000"/>
                </a:solidFill>
                <a:effectLst/>
                <a:latin typeface="Helvetica Neue"/>
              </a:rPr>
              <a:t>- приоритетное развитие регионов, имеющих особо важное стратегическое значение для государства;</a:t>
            </a:r>
          </a:p>
          <a:p>
            <a:pPr algn="l"/>
            <a:r>
              <a:rPr lang="ru-RU" b="0" i="0" dirty="0">
                <a:solidFill>
                  <a:srgbClr val="000000"/>
                </a:solidFill>
                <a:effectLst/>
                <a:latin typeface="Helvetica Neue"/>
              </a:rPr>
              <a:t>- максимальное использование природных, в т.ч. ресурсных, особенностей регионов;</a:t>
            </a:r>
          </a:p>
          <a:p>
            <a:pPr algn="l"/>
            <a:r>
              <a:rPr lang="ru-RU" b="0" i="0" dirty="0">
                <a:solidFill>
                  <a:srgbClr val="000000"/>
                </a:solidFill>
                <a:effectLst/>
                <a:latin typeface="Helvetica Neue"/>
              </a:rPr>
              <a:t>- предотвращение загрязнения, окружающей среды, экологизация регионального природопользования, комплексная! экологическая защита, регионов и др.</a:t>
            </a:r>
          </a:p>
          <a:p>
            <a:br>
              <a:rPr lang="ru-RU" dirty="0"/>
            </a:br>
            <a:endParaRPr lang="ru-RU" dirty="0"/>
          </a:p>
        </p:txBody>
      </p:sp>
    </p:spTree>
    <p:extLst>
      <p:ext uri="{BB962C8B-B14F-4D97-AF65-F5344CB8AC3E}">
        <p14:creationId xmlns:p14="http://schemas.microsoft.com/office/powerpoint/2010/main" val="5203947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0CDD53C-9B86-4558-E415-C83D7FFDD097}"/>
              </a:ext>
            </a:extLst>
          </p:cNvPr>
          <p:cNvSpPr>
            <a:spLocks noGrp="1"/>
          </p:cNvSpPr>
          <p:nvPr>
            <p:ph type="title" idx="4294967295"/>
          </p:nvPr>
        </p:nvSpPr>
        <p:spPr>
          <a:xfrm>
            <a:off x="0" y="365125"/>
            <a:ext cx="10515600" cy="1325563"/>
          </a:xfrm>
        </p:spPr>
        <p:txBody>
          <a:bodyPr>
            <a:normAutofit fontScale="90000"/>
          </a:bodyPr>
          <a:lstStyle/>
          <a:p>
            <a:pPr algn="just"/>
            <a:br>
              <a:rPr lang="ru-RU" b="1" i="0" dirty="0">
                <a:solidFill>
                  <a:srgbClr val="000000"/>
                </a:solidFill>
                <a:effectLst/>
                <a:latin typeface="PT Serif" panose="020A0603040505020204" pitchFamily="18" charset="-52"/>
              </a:rPr>
            </a:br>
            <a:br>
              <a:rPr lang="ru-RU" b="1" i="0" dirty="0">
                <a:solidFill>
                  <a:srgbClr val="000000"/>
                </a:solidFill>
                <a:effectLst/>
                <a:latin typeface="PT Serif" panose="020A0603040505020204" pitchFamily="18" charset="-52"/>
              </a:rPr>
            </a:br>
            <a:br>
              <a:rPr lang="ru-RU" b="1" i="0" dirty="0">
                <a:solidFill>
                  <a:srgbClr val="000000"/>
                </a:solidFill>
                <a:effectLst/>
                <a:latin typeface="PT Serif" panose="020A0603040505020204" pitchFamily="18" charset="-52"/>
              </a:rPr>
            </a:br>
            <a:br>
              <a:rPr lang="ru-RU" b="1" i="0" dirty="0">
                <a:solidFill>
                  <a:srgbClr val="000000"/>
                </a:solidFill>
                <a:effectLst/>
                <a:latin typeface="PT Serif" panose="020A0603040505020204" pitchFamily="18" charset="-52"/>
              </a:rPr>
            </a:br>
            <a:br>
              <a:rPr lang="ru-RU" b="1" i="0" dirty="0">
                <a:solidFill>
                  <a:srgbClr val="000000"/>
                </a:solidFill>
                <a:effectLst/>
                <a:latin typeface="PT Serif" panose="020A0603040505020204" pitchFamily="18" charset="-52"/>
              </a:rPr>
            </a:br>
            <a:r>
              <a:rPr lang="ru-RU" b="1" i="0" dirty="0">
                <a:solidFill>
                  <a:srgbClr val="000000"/>
                </a:solidFill>
                <a:effectLst/>
                <a:latin typeface="PT Serif" panose="020A0603040505020204" pitchFamily="18" charset="-52"/>
              </a:rPr>
              <a:t>Выводы</a:t>
            </a:r>
            <a:br>
              <a:rPr lang="ru-RU" b="1" i="0" dirty="0">
                <a:solidFill>
                  <a:srgbClr val="000000"/>
                </a:solidFill>
                <a:effectLst/>
                <a:latin typeface="PT Serif" panose="020A0603040505020204" pitchFamily="18" charset="-52"/>
              </a:rPr>
            </a:br>
            <a:br>
              <a:rPr lang="ru-RU" b="1" i="0" dirty="0">
                <a:solidFill>
                  <a:srgbClr val="000000"/>
                </a:solidFill>
                <a:effectLst/>
                <a:latin typeface="PT Serif" panose="020A0603040505020204" pitchFamily="18" charset="-52"/>
              </a:rPr>
            </a:br>
            <a:r>
              <a:rPr lang="ru-RU" b="1" i="0" dirty="0">
                <a:solidFill>
                  <a:srgbClr val="000000"/>
                </a:solidFill>
                <a:effectLst/>
                <a:latin typeface="PT Serif" panose="020A0603040505020204" pitchFamily="18" charset="-52"/>
              </a:rPr>
              <a:t>Из новых геополитических процессов, проявившихся в мире в течение последних полутора-двух лет, сегодня на передний план вышли следующие.</a:t>
            </a:r>
            <a:endParaRPr lang="ru-RU" dirty="0"/>
          </a:p>
        </p:txBody>
      </p:sp>
    </p:spTree>
    <p:extLst>
      <p:ext uri="{BB962C8B-B14F-4D97-AF65-F5344CB8AC3E}">
        <p14:creationId xmlns:p14="http://schemas.microsoft.com/office/powerpoint/2010/main" val="28983483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1BFF652-6EE5-0C20-A900-41FB6603025B}"/>
              </a:ext>
            </a:extLst>
          </p:cNvPr>
          <p:cNvSpPr>
            <a:spLocks noGrp="1"/>
          </p:cNvSpPr>
          <p:nvPr>
            <p:ph type="title"/>
          </p:nvPr>
        </p:nvSpPr>
        <p:spPr/>
        <p:txBody>
          <a:bodyPr>
            <a:normAutofit/>
          </a:bodyPr>
          <a:lstStyle/>
          <a:p>
            <a:pPr algn="ctr"/>
            <a:r>
              <a:rPr lang="ru-RU" sz="8000" dirty="0"/>
              <a:t>1.</a:t>
            </a:r>
          </a:p>
        </p:txBody>
      </p:sp>
      <p:sp>
        <p:nvSpPr>
          <p:cNvPr id="3" name="Объект 2">
            <a:extLst>
              <a:ext uri="{FF2B5EF4-FFF2-40B4-BE49-F238E27FC236}">
                <a16:creationId xmlns:a16="http://schemas.microsoft.com/office/drawing/2014/main" id="{F2D96357-BB22-64B4-B593-BB79C245546B}"/>
              </a:ext>
            </a:extLst>
          </p:cNvPr>
          <p:cNvSpPr>
            <a:spLocks noGrp="1"/>
          </p:cNvSpPr>
          <p:nvPr>
            <p:ph idx="1"/>
          </p:nvPr>
        </p:nvSpPr>
        <p:spPr>
          <a:xfrm>
            <a:off x="745435" y="1690688"/>
            <a:ext cx="10515600" cy="4351338"/>
          </a:xfrm>
        </p:spPr>
        <p:txBody>
          <a:bodyPr>
            <a:normAutofit lnSpcReduction="10000"/>
          </a:bodyPr>
          <a:lstStyle/>
          <a:p>
            <a:pPr algn="just"/>
            <a:r>
              <a:rPr lang="ru-RU" b="1" i="1" dirty="0">
                <a:solidFill>
                  <a:srgbClr val="002060"/>
                </a:solidFill>
                <a:effectLst/>
                <a:latin typeface="PT Serif" panose="020A0603040505020204" pitchFamily="18" charset="-52"/>
              </a:rPr>
              <a:t>Процесс переоценки и перезагрузки общей картины расстановки и соотношения сил в мире</a:t>
            </a:r>
            <a:r>
              <a:rPr lang="ru-RU" b="0" i="1" dirty="0">
                <a:solidFill>
                  <a:srgbClr val="000000"/>
                </a:solidFill>
                <a:effectLst/>
                <a:latin typeface="PT Serif" panose="020A0603040505020204" pitchFamily="18" charset="-52"/>
              </a:rPr>
              <a:t>.</a:t>
            </a:r>
            <a:r>
              <a:rPr lang="ru-RU" b="0" i="0" dirty="0">
                <a:solidFill>
                  <a:srgbClr val="000000"/>
                </a:solidFill>
                <a:effectLst/>
                <a:latin typeface="PT Serif" panose="020A0603040505020204" pitchFamily="18" charset="-52"/>
              </a:rPr>
              <a:t> Сегодня уже очевидно, что идея однополярного мира во главе с США оказалась для американцев, что называется, не по зубам, </a:t>
            </a:r>
            <a:r>
              <a:rPr lang="ru-RU" b="0" i="0" dirty="0" err="1">
                <a:solidFill>
                  <a:srgbClr val="000000"/>
                </a:solidFill>
                <a:effectLst/>
                <a:latin typeface="PT Serif" panose="020A0603040505020204" pitchFamily="18" charset="-52"/>
              </a:rPr>
              <a:t>хлтя</a:t>
            </a:r>
            <a:r>
              <a:rPr lang="ru-RU" b="0" i="0" dirty="0">
                <a:solidFill>
                  <a:srgbClr val="000000"/>
                </a:solidFill>
                <a:effectLst/>
                <a:latin typeface="PT Serif" panose="020A0603040505020204" pitchFamily="18" charset="-52"/>
              </a:rPr>
              <a:t> они и не признаются в этом. Вашингтону не удалось реализовать ее по целому ряду внутренних и внешних причин, главными из которых являются переоценка им своих возможностей, явный дефицит национальных ресурсов, а также нарастание оппозиции и сопротивления со стороны ряда государств и движений тому мироустройству, которое навязывается им американскими стратегами и политиками.</a:t>
            </a:r>
            <a:endParaRPr lang="ru-RU" dirty="0"/>
          </a:p>
        </p:txBody>
      </p:sp>
    </p:spTree>
    <p:extLst>
      <p:ext uri="{BB962C8B-B14F-4D97-AF65-F5344CB8AC3E}">
        <p14:creationId xmlns:p14="http://schemas.microsoft.com/office/powerpoint/2010/main" val="23725865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0E3EE0A7-718E-BCA7-8D41-177740F4AF33}"/>
              </a:ext>
            </a:extLst>
          </p:cNvPr>
          <p:cNvSpPr>
            <a:spLocks noGrp="1"/>
          </p:cNvSpPr>
          <p:nvPr>
            <p:ph idx="4294967295"/>
          </p:nvPr>
        </p:nvSpPr>
        <p:spPr>
          <a:xfrm>
            <a:off x="0" y="159026"/>
            <a:ext cx="10515600" cy="6017937"/>
          </a:xfrm>
        </p:spPr>
        <p:txBody>
          <a:bodyPr>
            <a:normAutofit/>
          </a:bodyPr>
          <a:lstStyle/>
          <a:p>
            <a:pPr algn="just"/>
            <a:r>
              <a:rPr lang="ru-RU" b="0" i="0" dirty="0">
                <a:solidFill>
                  <a:srgbClr val="002060"/>
                </a:solidFill>
                <a:effectLst/>
                <a:latin typeface="PT Serif" panose="020A0603040505020204" pitchFamily="18" charset="-52"/>
              </a:rPr>
              <a:t>Возможная схема многополярного мира, о которой периодически заявляют на различных уровнях и международных форумах, пока весьма далека от своей материализации. Сегодня решающую роль в противодействии попыткам втянуть международное сообщество в схему однополярного мира играют реальные центры сил в лице России и Китая. Другие крупные государства не западного блока, на которые нередко указывают как на центры сил возможного многополярного мира (Индия, Бразилия), пока не готовы стать таковыми. Что касается Евросоюза, то при всем его значительном потенциале, он пока тоже не склонен брать на себя ответственность за судьбы всего мира, хотя к этому его и подталкивают некоторые его члены типа Польши и прибалтийских стран.</a:t>
            </a:r>
            <a:endParaRPr lang="ru-RU" dirty="0">
              <a:solidFill>
                <a:srgbClr val="002060"/>
              </a:solidFill>
            </a:endParaRPr>
          </a:p>
        </p:txBody>
      </p:sp>
    </p:spTree>
    <p:extLst>
      <p:ext uri="{BB962C8B-B14F-4D97-AF65-F5344CB8AC3E}">
        <p14:creationId xmlns:p14="http://schemas.microsoft.com/office/powerpoint/2010/main" val="72754994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992A94B-A862-17E9-A73D-AC6D5A212406}"/>
              </a:ext>
            </a:extLst>
          </p:cNvPr>
          <p:cNvSpPr>
            <a:spLocks noGrp="1"/>
          </p:cNvSpPr>
          <p:nvPr>
            <p:ph type="title"/>
          </p:nvPr>
        </p:nvSpPr>
        <p:spPr/>
        <p:txBody>
          <a:bodyPr>
            <a:normAutofit/>
          </a:bodyPr>
          <a:lstStyle/>
          <a:p>
            <a:pPr algn="ctr"/>
            <a:r>
              <a:rPr lang="ru-RU" sz="8000" dirty="0"/>
              <a:t>2.</a:t>
            </a:r>
          </a:p>
        </p:txBody>
      </p:sp>
      <p:sp>
        <p:nvSpPr>
          <p:cNvPr id="3" name="Объект 2">
            <a:extLst>
              <a:ext uri="{FF2B5EF4-FFF2-40B4-BE49-F238E27FC236}">
                <a16:creationId xmlns:a16="http://schemas.microsoft.com/office/drawing/2014/main" id="{D7337206-F2CE-B047-2D02-7EDC17CDF755}"/>
              </a:ext>
            </a:extLst>
          </p:cNvPr>
          <p:cNvSpPr>
            <a:spLocks noGrp="1"/>
          </p:cNvSpPr>
          <p:nvPr>
            <p:ph idx="1"/>
          </p:nvPr>
        </p:nvSpPr>
        <p:spPr/>
        <p:txBody>
          <a:bodyPr/>
          <a:lstStyle/>
          <a:p>
            <a:pPr algn="just"/>
            <a:r>
              <a:rPr lang="ru-RU" b="0" i="1" dirty="0">
                <a:solidFill>
                  <a:srgbClr val="002060"/>
                </a:solidFill>
                <a:effectLst/>
                <a:latin typeface="PT Serif" panose="020A0603040505020204" pitchFamily="18" charset="-52"/>
              </a:rPr>
              <a:t>Нарастание ожиданий изменений в геополитической картине мира</a:t>
            </a:r>
            <a:r>
              <a:rPr lang="ru-RU" b="0" i="0" dirty="0">
                <a:solidFill>
                  <a:srgbClr val="002060"/>
                </a:solidFill>
                <a:effectLst/>
                <a:latin typeface="PT Serif" panose="020A0603040505020204" pitchFamily="18" charset="-52"/>
              </a:rPr>
              <a:t> </a:t>
            </a:r>
            <a:r>
              <a:rPr lang="ru-RU" b="0" i="0" dirty="0">
                <a:solidFill>
                  <a:srgbClr val="000000"/>
                </a:solidFill>
                <a:effectLst/>
                <a:latin typeface="PT Serif" panose="020A0603040505020204" pitchFamily="18" charset="-52"/>
              </a:rPr>
              <a:t>в связи с результатами выборов президента США. В наименьшей степени этот процесс должен затрагивать Россию и Китай, так как эти страны осознают, что при любой американской администрации будут рассматриваться Вашингтоном в качестве его главных противников, стратегических конкурентов и соперников.</a:t>
            </a:r>
            <a:endParaRPr lang="ru-RU" dirty="0"/>
          </a:p>
        </p:txBody>
      </p:sp>
    </p:spTree>
    <p:extLst>
      <p:ext uri="{BB962C8B-B14F-4D97-AF65-F5344CB8AC3E}">
        <p14:creationId xmlns:p14="http://schemas.microsoft.com/office/powerpoint/2010/main" val="257442576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E321809-9A69-3AFB-91BA-508C80B05BD6}"/>
              </a:ext>
            </a:extLst>
          </p:cNvPr>
          <p:cNvSpPr>
            <a:spLocks noGrp="1"/>
          </p:cNvSpPr>
          <p:nvPr>
            <p:ph type="title"/>
          </p:nvPr>
        </p:nvSpPr>
        <p:spPr/>
        <p:txBody>
          <a:bodyPr>
            <a:normAutofit/>
          </a:bodyPr>
          <a:lstStyle/>
          <a:p>
            <a:pPr algn="ctr"/>
            <a:r>
              <a:rPr lang="ru-RU" sz="8000" dirty="0"/>
              <a:t>3.</a:t>
            </a:r>
          </a:p>
        </p:txBody>
      </p:sp>
      <p:sp>
        <p:nvSpPr>
          <p:cNvPr id="3" name="Объект 2">
            <a:extLst>
              <a:ext uri="{FF2B5EF4-FFF2-40B4-BE49-F238E27FC236}">
                <a16:creationId xmlns:a16="http://schemas.microsoft.com/office/drawing/2014/main" id="{3A55CF75-15DE-C32A-28CB-4BFD6FD115A1}"/>
              </a:ext>
            </a:extLst>
          </p:cNvPr>
          <p:cNvSpPr>
            <a:spLocks noGrp="1"/>
          </p:cNvSpPr>
          <p:nvPr>
            <p:ph idx="1"/>
          </p:nvPr>
        </p:nvSpPr>
        <p:spPr/>
        <p:txBody>
          <a:bodyPr>
            <a:normAutofit fontScale="92500" lnSpcReduction="20000"/>
          </a:bodyPr>
          <a:lstStyle/>
          <a:p>
            <a:pPr algn="just"/>
            <a:r>
              <a:rPr lang="ru-RU" b="1" i="1" dirty="0">
                <a:solidFill>
                  <a:srgbClr val="002060"/>
                </a:solidFill>
                <a:effectLst/>
                <a:latin typeface="PT Serif" panose="020A0603040505020204" pitchFamily="18" charset="-52"/>
              </a:rPr>
              <a:t>Геополитические изменения на Ближнем Востоке</a:t>
            </a:r>
            <a:r>
              <a:rPr lang="ru-RU" b="0" i="1" dirty="0">
                <a:solidFill>
                  <a:srgbClr val="000000"/>
                </a:solidFill>
                <a:effectLst/>
                <a:latin typeface="PT Serif" panose="020A0603040505020204" pitchFamily="18" charset="-52"/>
              </a:rPr>
              <a:t>.</a:t>
            </a:r>
            <a:r>
              <a:rPr lang="ru-RU" b="0" i="0" dirty="0">
                <a:solidFill>
                  <a:srgbClr val="000000"/>
                </a:solidFill>
                <a:effectLst/>
                <a:latin typeface="PT Serif" panose="020A0603040505020204" pitchFamily="18" charset="-52"/>
              </a:rPr>
              <a:t> Решительными действиями воинских контингентов России и Ирана разорвана казавшаяся беспрерывной цепь «арабской весны». Нанесено поражение главным силам наиболее опасных террористических группировок, взявших на себя роль ударной силы в реализации не умирающей на протяжении уже не одного столетия идеи «всемирного исламского халифата», т.е. стремления радикальных кругов и сил исламского мира навязать свои религиозные взгляды и практику жизни всем остальным жителям планеты. Отныне Россия становится доминирующей военной и политической силой на Ближнем Востоке. Но для закрепления на этих позициях ей еще предстоит пройти сложный путь конвертации своих военных успехов на поле боя в значимые для нее геополитические и экономические дивиденды.</a:t>
            </a:r>
            <a:endParaRPr lang="ru-RU" dirty="0"/>
          </a:p>
        </p:txBody>
      </p:sp>
    </p:spTree>
    <p:extLst>
      <p:ext uri="{BB962C8B-B14F-4D97-AF65-F5344CB8AC3E}">
        <p14:creationId xmlns:p14="http://schemas.microsoft.com/office/powerpoint/2010/main" val="355686365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660A2D-F5A8-2B3F-652B-B41B23EC543B}"/>
              </a:ext>
            </a:extLst>
          </p:cNvPr>
          <p:cNvSpPr>
            <a:spLocks noGrp="1"/>
          </p:cNvSpPr>
          <p:nvPr>
            <p:ph type="title"/>
          </p:nvPr>
        </p:nvSpPr>
        <p:spPr/>
        <p:txBody>
          <a:bodyPr>
            <a:normAutofit/>
          </a:bodyPr>
          <a:lstStyle/>
          <a:p>
            <a:pPr algn="ctr"/>
            <a:r>
              <a:rPr lang="ru-RU" sz="8000" dirty="0"/>
              <a:t>4.</a:t>
            </a:r>
          </a:p>
        </p:txBody>
      </p:sp>
      <p:sp>
        <p:nvSpPr>
          <p:cNvPr id="3" name="Объект 2">
            <a:extLst>
              <a:ext uri="{FF2B5EF4-FFF2-40B4-BE49-F238E27FC236}">
                <a16:creationId xmlns:a16="http://schemas.microsoft.com/office/drawing/2014/main" id="{C619E433-23A9-05F2-0FFC-DF19CA6C734E}"/>
              </a:ext>
            </a:extLst>
          </p:cNvPr>
          <p:cNvSpPr>
            <a:spLocks noGrp="1"/>
          </p:cNvSpPr>
          <p:nvPr>
            <p:ph idx="1"/>
          </p:nvPr>
        </p:nvSpPr>
        <p:spPr/>
        <p:txBody>
          <a:bodyPr>
            <a:normAutofit fontScale="92500" lnSpcReduction="10000"/>
          </a:bodyPr>
          <a:lstStyle/>
          <a:p>
            <a:pPr algn="just"/>
            <a:r>
              <a:rPr lang="ru-RU" b="1" i="1" dirty="0">
                <a:solidFill>
                  <a:srgbClr val="002060"/>
                </a:solidFill>
                <a:effectLst/>
                <a:latin typeface="PT Serif" panose="020A0603040505020204" pitchFamily="18" charset="-52"/>
              </a:rPr>
              <a:t>Актуальными на сегодня являются новые геополитические процессы в Европе</a:t>
            </a:r>
            <a:r>
              <a:rPr lang="ru-RU" b="0" i="1" dirty="0">
                <a:solidFill>
                  <a:srgbClr val="000000"/>
                </a:solidFill>
                <a:effectLst/>
                <a:latin typeface="PT Serif" panose="020A0603040505020204" pitchFamily="18" charset="-52"/>
              </a:rPr>
              <a:t>,</a:t>
            </a:r>
            <a:r>
              <a:rPr lang="ru-RU" b="0" i="0" dirty="0">
                <a:solidFill>
                  <a:srgbClr val="000000"/>
                </a:solidFill>
                <a:effectLst/>
                <a:latin typeface="PT Serif" panose="020A0603040505020204" pitchFamily="18" charset="-52"/>
              </a:rPr>
              <a:t> ставящие под вопросы реальность сохранения т.н. «европейского единства», европейского суверенитета и судьбы Евросоюза. Судя по последним событиям в европейской зоне, ожидать серьезных геополитических изменений там в ближайшей перспективе пока не стоит, хотя разговоры о неминуемом развале Евросоюза продолжают иметь место. Вашингтон и Брюссель предпримут все зависящее от них, чтобы сохранить их военно-политические структуры и связи, оживить НАТО и его деятельность, повысить вклад всех европейских членов Североатлантического союза в повышение боевых возможностей блока.</a:t>
            </a:r>
            <a:endParaRPr lang="ru-RU" dirty="0"/>
          </a:p>
        </p:txBody>
      </p:sp>
    </p:spTree>
    <p:extLst>
      <p:ext uri="{BB962C8B-B14F-4D97-AF65-F5344CB8AC3E}">
        <p14:creationId xmlns:p14="http://schemas.microsoft.com/office/powerpoint/2010/main" val="3399136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D06CC063-233B-E1AB-F8ED-14DB0C4F35ED}"/>
              </a:ext>
            </a:extLst>
          </p:cNvPr>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0" y="-513371"/>
            <a:ext cx="12192000" cy="91232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62632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F1AB578-B45B-37F2-6725-BBD4BD9FA134}"/>
              </a:ext>
            </a:extLst>
          </p:cNvPr>
          <p:cNvSpPr>
            <a:spLocks noGrp="1"/>
          </p:cNvSpPr>
          <p:nvPr>
            <p:ph type="title"/>
          </p:nvPr>
        </p:nvSpPr>
        <p:spPr/>
        <p:txBody>
          <a:bodyPr>
            <a:normAutofit/>
          </a:bodyPr>
          <a:lstStyle/>
          <a:p>
            <a:pPr algn="ctr"/>
            <a:r>
              <a:rPr lang="ru-RU" sz="8000" dirty="0"/>
              <a:t>5.</a:t>
            </a:r>
          </a:p>
        </p:txBody>
      </p:sp>
      <p:sp>
        <p:nvSpPr>
          <p:cNvPr id="3" name="Объект 2">
            <a:extLst>
              <a:ext uri="{FF2B5EF4-FFF2-40B4-BE49-F238E27FC236}">
                <a16:creationId xmlns:a16="http://schemas.microsoft.com/office/drawing/2014/main" id="{F5D54874-0CA0-68A6-F344-A58D13B8A78F}"/>
              </a:ext>
            </a:extLst>
          </p:cNvPr>
          <p:cNvSpPr>
            <a:spLocks noGrp="1"/>
          </p:cNvSpPr>
          <p:nvPr>
            <p:ph idx="1"/>
          </p:nvPr>
        </p:nvSpPr>
        <p:spPr/>
        <p:txBody>
          <a:bodyPr/>
          <a:lstStyle/>
          <a:p>
            <a:pPr algn="just"/>
            <a:r>
              <a:rPr lang="ru-RU" b="0" i="0" dirty="0">
                <a:solidFill>
                  <a:srgbClr val="000000"/>
                </a:solidFill>
                <a:effectLst/>
                <a:latin typeface="PT Serif" panose="020A0603040505020204" pitchFamily="18" charset="-52"/>
              </a:rPr>
              <a:t>Одним из важных геополитических изменений на Среднем и Ближнем Востоке стало </a:t>
            </a:r>
            <a:r>
              <a:rPr lang="ru-RU" b="1" i="1" dirty="0">
                <a:solidFill>
                  <a:srgbClr val="002060"/>
                </a:solidFill>
                <a:effectLst/>
                <a:latin typeface="PT Serif" panose="020A0603040505020204" pitchFamily="18" charset="-52"/>
              </a:rPr>
              <a:t>налаживание результативного экономического, политического и военного взаимодействия и сотрудничества между Россией и Ираном</a:t>
            </a:r>
            <a:r>
              <a:rPr lang="ru-RU" b="0" i="1" dirty="0">
                <a:solidFill>
                  <a:srgbClr val="000000"/>
                </a:solidFill>
                <a:effectLst/>
                <a:latin typeface="PT Serif" panose="020A0603040505020204" pitchFamily="18" charset="-52"/>
              </a:rPr>
              <a:t>.</a:t>
            </a:r>
            <a:r>
              <a:rPr lang="ru-RU" b="0" i="0" dirty="0">
                <a:solidFill>
                  <a:srgbClr val="000000"/>
                </a:solidFill>
                <a:effectLst/>
                <a:latin typeface="PT Serif" panose="020A0603040505020204" pitchFamily="18" charset="-52"/>
              </a:rPr>
              <a:t> Как долго будет сохраняться эта ситуация, никто сегодня оценить не в состоянии. Ясно только то, что Россия заинтересована в наращивании многовекторного и плодотворного сотрудничества и взаимодействия с Ираном.</a:t>
            </a:r>
            <a:endParaRPr lang="ru-RU" dirty="0"/>
          </a:p>
        </p:txBody>
      </p:sp>
    </p:spTree>
    <p:extLst>
      <p:ext uri="{BB962C8B-B14F-4D97-AF65-F5344CB8AC3E}">
        <p14:creationId xmlns:p14="http://schemas.microsoft.com/office/powerpoint/2010/main" val="19237179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1A4B8A0E-62D1-DFFC-19BD-7B2E9B48081D}"/>
              </a:ext>
            </a:extLst>
          </p:cNvPr>
          <p:cNvSpPr>
            <a:spLocks noGrp="1"/>
          </p:cNvSpPr>
          <p:nvPr>
            <p:ph idx="4294967295"/>
          </p:nvPr>
        </p:nvSpPr>
        <p:spPr>
          <a:xfrm>
            <a:off x="0" y="159026"/>
            <a:ext cx="12192000" cy="6017937"/>
          </a:xfrm>
        </p:spPr>
        <p:txBody>
          <a:bodyPr>
            <a:normAutofit fontScale="92500"/>
          </a:bodyPr>
          <a:lstStyle/>
          <a:p>
            <a:pPr algn="just">
              <a:lnSpc>
                <a:spcPct val="150000"/>
              </a:lnSpc>
            </a:pPr>
            <a:r>
              <a:rPr lang="ru-RU" b="1" i="0" dirty="0">
                <a:solidFill>
                  <a:srgbClr val="000000"/>
                </a:solidFill>
                <a:effectLst/>
                <a:latin typeface="PT Serif" panose="020A0603040505020204" pitchFamily="18" charset="-52"/>
              </a:rPr>
              <a:t>Геополитическая картина мира находится сегодня под давлением </a:t>
            </a:r>
            <a:r>
              <a:rPr lang="ru-RU" b="1" i="0" dirty="0" err="1">
                <a:solidFill>
                  <a:srgbClr val="000000"/>
                </a:solidFill>
                <a:effectLst/>
                <a:latin typeface="PT Serif" panose="020A0603040505020204" pitchFamily="18" charset="-52"/>
              </a:rPr>
              <a:t>разновекторных</a:t>
            </a:r>
            <a:r>
              <a:rPr lang="ru-RU" b="1" i="0" dirty="0">
                <a:solidFill>
                  <a:srgbClr val="000000"/>
                </a:solidFill>
                <a:effectLst/>
                <a:latin typeface="PT Serif" panose="020A0603040505020204" pitchFamily="18" charset="-52"/>
              </a:rPr>
              <a:t> процессов, угроз и вызовов, способных создать серьезные помехи в развитии отдельных стран и регионов и в обеспечении их безопасности.</a:t>
            </a:r>
            <a:r>
              <a:rPr lang="ru-RU" b="0" i="0" dirty="0">
                <a:solidFill>
                  <a:srgbClr val="000000"/>
                </a:solidFill>
                <a:effectLst/>
                <a:latin typeface="PT Serif" panose="020A0603040505020204" pitchFamily="18" charset="-52"/>
              </a:rPr>
              <a:t> Собственно говоря, так было и в прошлом, но сейчас все это развивается </a:t>
            </a:r>
            <a:r>
              <a:rPr lang="ru-RU" b="1" i="0" dirty="0">
                <a:solidFill>
                  <a:srgbClr val="002060"/>
                </a:solidFill>
                <a:effectLst/>
                <a:latin typeface="PT Serif" panose="020A0603040505020204" pitchFamily="18" charset="-52"/>
              </a:rPr>
              <a:t>в условиях разваливающегося привычного мирового порядка и нарастающей нестабильности, что создает новые вызовы, угрозы и риски. </a:t>
            </a:r>
            <a:r>
              <a:rPr lang="ru-RU" b="0" i="0" dirty="0">
                <a:solidFill>
                  <a:srgbClr val="000000"/>
                </a:solidFill>
                <a:effectLst/>
                <a:latin typeface="PT Serif" panose="020A0603040505020204" pitchFamily="18" charset="-52"/>
              </a:rPr>
              <a:t>Не уходят также и мысли о возможности новой большой войны. Человечество, похоже, еще далеко не в полной мере осознало всю сложность и опасность той ситуации, в которую его ведут недальновидные и властолюбивые политики.</a:t>
            </a:r>
            <a:endParaRPr lang="ru-RU" dirty="0"/>
          </a:p>
        </p:txBody>
      </p:sp>
    </p:spTree>
    <p:extLst>
      <p:ext uri="{BB962C8B-B14F-4D97-AF65-F5344CB8AC3E}">
        <p14:creationId xmlns:p14="http://schemas.microsoft.com/office/powerpoint/2010/main" val="3815982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340EA1F4-8E5E-3C2E-ECC2-F04089C84FB2}"/>
              </a:ext>
            </a:extLst>
          </p:cNvPr>
          <p:cNvSpPr>
            <a:spLocks noGrp="1"/>
          </p:cNvSpPr>
          <p:nvPr>
            <p:ph type="title"/>
          </p:nvPr>
        </p:nvSpPr>
        <p:spPr/>
        <p:txBody>
          <a:bodyPr/>
          <a:lstStyle/>
          <a:p>
            <a:pPr algn="ctr"/>
            <a:r>
              <a:rPr lang="ru-RU" dirty="0"/>
              <a:t>Геополитика</a:t>
            </a:r>
          </a:p>
        </p:txBody>
      </p:sp>
      <p:sp>
        <p:nvSpPr>
          <p:cNvPr id="5" name="Текст 4">
            <a:extLst>
              <a:ext uri="{FF2B5EF4-FFF2-40B4-BE49-F238E27FC236}">
                <a16:creationId xmlns:a16="http://schemas.microsoft.com/office/drawing/2014/main" id="{BDDC38B7-0E80-85B3-04AB-E0473F3965F0}"/>
              </a:ext>
            </a:extLst>
          </p:cNvPr>
          <p:cNvSpPr>
            <a:spLocks noGrp="1"/>
          </p:cNvSpPr>
          <p:nvPr>
            <p:ph type="body" idx="1"/>
          </p:nvPr>
        </p:nvSpPr>
        <p:spPr/>
        <p:txBody>
          <a:bodyPr/>
          <a:lstStyle/>
          <a:p>
            <a:pPr algn="ctr"/>
            <a:r>
              <a:rPr lang="ru-RU" dirty="0"/>
              <a:t>определение</a:t>
            </a:r>
          </a:p>
        </p:txBody>
      </p:sp>
      <p:sp>
        <p:nvSpPr>
          <p:cNvPr id="3" name="Объект 2">
            <a:extLst>
              <a:ext uri="{FF2B5EF4-FFF2-40B4-BE49-F238E27FC236}">
                <a16:creationId xmlns:a16="http://schemas.microsoft.com/office/drawing/2014/main" id="{C25E3ED9-0101-9178-2AA9-9F8A6CE41652}"/>
              </a:ext>
            </a:extLst>
          </p:cNvPr>
          <p:cNvSpPr>
            <a:spLocks noGrp="1"/>
          </p:cNvSpPr>
          <p:nvPr>
            <p:ph sz="half" idx="2"/>
          </p:nvPr>
        </p:nvSpPr>
        <p:spPr/>
        <p:txBody>
          <a:bodyPr>
            <a:noAutofit/>
          </a:bodyPr>
          <a:lstStyle/>
          <a:p>
            <a:pPr algn="just"/>
            <a:r>
              <a:rPr lang="ru-RU" b="1" i="0" dirty="0">
                <a:solidFill>
                  <a:srgbClr val="000000"/>
                </a:solidFill>
                <a:effectLst/>
                <a:latin typeface="Arial" panose="020B0604020202020204" pitchFamily="34" charset="0"/>
              </a:rPr>
              <a:t>геополитика — наука, система знаний о контроле над пространством.</a:t>
            </a:r>
            <a:endParaRPr lang="ru-RU" b="0" i="0" dirty="0">
              <a:solidFill>
                <a:srgbClr val="000000"/>
              </a:solidFill>
              <a:effectLst/>
              <a:latin typeface="Arial" panose="020B0604020202020204" pitchFamily="34" charset="0"/>
            </a:endParaRPr>
          </a:p>
          <a:p>
            <a:pPr algn="just"/>
            <a:r>
              <a:rPr lang="ru-RU" b="0" i="0" dirty="0">
                <a:solidFill>
                  <a:srgbClr val="000000"/>
                </a:solidFill>
                <a:effectLst/>
                <a:latin typeface="Arial" panose="020B0604020202020204" pitchFamily="34" charset="0"/>
              </a:rPr>
              <a:t>Геополитика рассматривает пространство с точки зрения политики (государства). Она более динамична по сравнению с политической географией. </a:t>
            </a:r>
            <a:endParaRPr lang="ru-RU" dirty="0"/>
          </a:p>
        </p:txBody>
      </p:sp>
      <p:sp>
        <p:nvSpPr>
          <p:cNvPr id="6" name="Текст 5">
            <a:extLst>
              <a:ext uri="{FF2B5EF4-FFF2-40B4-BE49-F238E27FC236}">
                <a16:creationId xmlns:a16="http://schemas.microsoft.com/office/drawing/2014/main" id="{08CF5DC6-293F-BE6E-0920-383616A17BC6}"/>
              </a:ext>
            </a:extLst>
          </p:cNvPr>
          <p:cNvSpPr>
            <a:spLocks noGrp="1"/>
          </p:cNvSpPr>
          <p:nvPr>
            <p:ph type="body" sz="quarter" idx="3"/>
          </p:nvPr>
        </p:nvSpPr>
        <p:spPr/>
        <p:txBody>
          <a:bodyPr/>
          <a:lstStyle/>
          <a:p>
            <a:pPr algn="ctr"/>
            <a:r>
              <a:rPr lang="ru-RU" dirty="0"/>
              <a:t>Два направления в исследовании</a:t>
            </a:r>
          </a:p>
        </p:txBody>
      </p:sp>
      <p:sp>
        <p:nvSpPr>
          <p:cNvPr id="7" name="Объект 6">
            <a:extLst>
              <a:ext uri="{FF2B5EF4-FFF2-40B4-BE49-F238E27FC236}">
                <a16:creationId xmlns:a16="http://schemas.microsoft.com/office/drawing/2014/main" id="{0D39B803-48CD-F228-B6E2-987505CE090B}"/>
              </a:ext>
            </a:extLst>
          </p:cNvPr>
          <p:cNvSpPr>
            <a:spLocks noGrp="1"/>
          </p:cNvSpPr>
          <p:nvPr>
            <p:ph sz="quarter" idx="4"/>
          </p:nvPr>
        </p:nvSpPr>
        <p:spPr/>
        <p:txBody>
          <a:bodyPr>
            <a:normAutofit fontScale="25000" lnSpcReduction="20000"/>
          </a:bodyPr>
          <a:lstStyle/>
          <a:p>
            <a:pPr algn="just">
              <a:lnSpc>
                <a:spcPct val="170000"/>
              </a:lnSpc>
            </a:pPr>
            <a:r>
              <a:rPr lang="ru-RU" sz="8000" b="1" i="0" dirty="0">
                <a:solidFill>
                  <a:srgbClr val="000000"/>
                </a:solidFill>
                <a:effectLst/>
                <a:latin typeface="Arial" panose="020B0604020202020204" pitchFamily="34" charset="0"/>
              </a:rPr>
              <a:t>В рамках этой науки выделяются два направления: </a:t>
            </a:r>
          </a:p>
          <a:p>
            <a:pPr marL="1371600" indent="-1371600" algn="just">
              <a:lnSpc>
                <a:spcPct val="170000"/>
              </a:lnSpc>
              <a:buFont typeface="+mj-lt"/>
              <a:buAutoNum type="arabicPeriod"/>
            </a:pPr>
            <a:r>
              <a:rPr lang="ru-RU" sz="8000" b="1" i="0" dirty="0">
                <a:solidFill>
                  <a:srgbClr val="000000"/>
                </a:solidFill>
                <a:effectLst/>
                <a:latin typeface="Arial" panose="020B0604020202020204" pitchFamily="34" charset="0"/>
              </a:rPr>
              <a:t>геополитика предписывающая, или доктринально-нормативная,</a:t>
            </a:r>
          </a:p>
          <a:p>
            <a:pPr marL="1371600" indent="-1371600" algn="just">
              <a:lnSpc>
                <a:spcPct val="170000"/>
              </a:lnSpc>
              <a:buFont typeface="+mj-lt"/>
              <a:buAutoNum type="arabicPeriod"/>
            </a:pPr>
            <a:r>
              <a:rPr lang="ru-RU" sz="8000" b="1" i="0" dirty="0">
                <a:solidFill>
                  <a:srgbClr val="000000"/>
                </a:solidFill>
                <a:effectLst/>
                <a:latin typeface="Arial" panose="020B0604020202020204" pitchFamily="34" charset="0"/>
              </a:rPr>
              <a:t> и геополитика оценочно-концептуальная.</a:t>
            </a:r>
            <a:endParaRPr lang="ru-RU" sz="8000" b="0" i="0" dirty="0">
              <a:solidFill>
                <a:srgbClr val="000000"/>
              </a:solidFill>
              <a:effectLst/>
              <a:latin typeface="Arial" panose="020B0604020202020204" pitchFamily="34" charset="0"/>
            </a:endParaRPr>
          </a:p>
          <a:p>
            <a:endParaRPr lang="ru-RU" dirty="0"/>
          </a:p>
        </p:txBody>
      </p:sp>
    </p:spTree>
    <p:extLst>
      <p:ext uri="{BB962C8B-B14F-4D97-AF65-F5344CB8AC3E}">
        <p14:creationId xmlns:p14="http://schemas.microsoft.com/office/powerpoint/2010/main" val="3253533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B682653-3A83-2AD1-51AA-98981C432B1B}"/>
              </a:ext>
            </a:extLst>
          </p:cNvPr>
          <p:cNvSpPr>
            <a:spLocks noGrp="1"/>
          </p:cNvSpPr>
          <p:nvPr>
            <p:ph type="title"/>
          </p:nvPr>
        </p:nvSpPr>
        <p:spPr/>
        <p:txBody>
          <a:bodyPr/>
          <a:lstStyle/>
          <a:p>
            <a:pPr algn="ctr"/>
            <a:r>
              <a:rPr lang="ru-RU" dirty="0"/>
              <a:t>Школы геополитики</a:t>
            </a:r>
          </a:p>
        </p:txBody>
      </p:sp>
      <p:sp>
        <p:nvSpPr>
          <p:cNvPr id="3" name="Объект 2">
            <a:extLst>
              <a:ext uri="{FF2B5EF4-FFF2-40B4-BE49-F238E27FC236}">
                <a16:creationId xmlns:a16="http://schemas.microsoft.com/office/drawing/2014/main" id="{FA50FA34-332D-C731-BD7F-11A61D879571}"/>
              </a:ext>
            </a:extLst>
          </p:cNvPr>
          <p:cNvSpPr>
            <a:spLocks noGrp="1"/>
          </p:cNvSpPr>
          <p:nvPr>
            <p:ph idx="1"/>
          </p:nvPr>
        </p:nvSpPr>
        <p:spPr/>
        <p:txBody>
          <a:bodyPr/>
          <a:lstStyle/>
          <a:p>
            <a:r>
              <a:rPr lang="ru-RU" sz="2800" b="1" i="1" dirty="0">
                <a:solidFill>
                  <a:srgbClr val="000000"/>
                </a:solidFill>
                <a:effectLst/>
                <a:latin typeface="Arial" panose="020B0604020202020204" pitchFamily="34" charset="0"/>
              </a:rPr>
              <a:t>К первому течению можно причислить немецкую </a:t>
            </a:r>
            <a:r>
              <a:rPr lang="ru-RU" sz="2800" b="1" i="1" dirty="0">
                <a:solidFill>
                  <a:srgbClr val="C00000"/>
                </a:solidFill>
                <a:effectLst/>
                <a:latin typeface="Arial" panose="020B0604020202020204" pitchFamily="34" charset="0"/>
              </a:rPr>
              <a:t>школу </a:t>
            </a:r>
            <a:r>
              <a:rPr lang="ru-RU" sz="2800" b="1" i="1" dirty="0" err="1">
                <a:solidFill>
                  <a:srgbClr val="C00000"/>
                </a:solidFill>
                <a:effectLst/>
                <a:latin typeface="Arial" panose="020B0604020202020204" pitchFamily="34" charset="0"/>
              </a:rPr>
              <a:t>Хаусхофера</a:t>
            </a:r>
            <a:r>
              <a:rPr lang="ru-RU" sz="2800" b="1" i="1" dirty="0">
                <a:solidFill>
                  <a:srgbClr val="000000"/>
                </a:solidFill>
                <a:effectLst/>
                <a:latin typeface="Arial" panose="020B0604020202020204" pitchFamily="34" charset="0"/>
              </a:rPr>
              <a:t>, </a:t>
            </a:r>
          </a:p>
          <a:p>
            <a:r>
              <a:rPr lang="ru-RU" b="1" i="1" dirty="0">
                <a:solidFill>
                  <a:srgbClr val="000000"/>
                </a:solidFill>
                <a:latin typeface="Arial" panose="020B0604020202020204" pitchFamily="34" charset="0"/>
              </a:rPr>
              <a:t>К</a:t>
            </a:r>
            <a:r>
              <a:rPr lang="ru-RU" sz="2800" b="1" i="1" dirty="0">
                <a:solidFill>
                  <a:srgbClr val="000000"/>
                </a:solidFill>
                <a:effectLst/>
                <a:latin typeface="Arial" panose="020B0604020202020204" pitchFamily="34" charset="0"/>
              </a:rPr>
              <a:t>о второму — </a:t>
            </a:r>
            <a:r>
              <a:rPr lang="ru-RU" sz="2800" b="1" i="1" dirty="0">
                <a:solidFill>
                  <a:srgbClr val="C00000"/>
                </a:solidFill>
                <a:effectLst/>
                <a:latin typeface="Arial" panose="020B0604020202020204" pitchFamily="34" charset="0"/>
              </a:rPr>
              <a:t>англо-американскую школу </a:t>
            </a:r>
            <a:r>
              <a:rPr lang="ru-RU" sz="2800" b="1" i="1" dirty="0">
                <a:solidFill>
                  <a:srgbClr val="000000"/>
                </a:solidFill>
                <a:effectLst/>
                <a:latin typeface="Arial" panose="020B0604020202020204" pitchFamily="34" charset="0"/>
              </a:rPr>
              <a:t>(</a:t>
            </a:r>
            <a:r>
              <a:rPr lang="ru-RU" sz="2800" b="1" i="1" dirty="0" err="1">
                <a:solidFill>
                  <a:srgbClr val="000000"/>
                </a:solidFill>
                <a:effectLst/>
                <a:latin typeface="Arial" panose="020B0604020202020204" pitchFamily="34" charset="0"/>
              </a:rPr>
              <a:t>Макиндер</a:t>
            </a:r>
            <a:r>
              <a:rPr lang="ru-RU" sz="2800" b="1" i="1" dirty="0">
                <a:solidFill>
                  <a:srgbClr val="000000"/>
                </a:solidFill>
                <a:effectLst/>
                <a:latin typeface="Arial" panose="020B0604020202020204" pitchFamily="34" charset="0"/>
              </a:rPr>
              <a:t>, </a:t>
            </a:r>
            <a:r>
              <a:rPr lang="ru-RU" sz="2800" b="1" i="1" dirty="0" err="1">
                <a:solidFill>
                  <a:srgbClr val="000000"/>
                </a:solidFill>
                <a:effectLst/>
                <a:latin typeface="Arial" panose="020B0604020202020204" pitchFamily="34" charset="0"/>
              </a:rPr>
              <a:t>Спайкмен</a:t>
            </a:r>
            <a:r>
              <a:rPr lang="ru-RU" sz="2800" b="1" i="1" dirty="0">
                <a:solidFill>
                  <a:srgbClr val="000000"/>
                </a:solidFill>
                <a:effectLst/>
                <a:latin typeface="Arial" panose="020B0604020202020204" pitchFamily="34" charset="0"/>
              </a:rPr>
              <a:t>, Коэн), хотя четкие разграничительные линии между этими школами провести очень трудно.</a:t>
            </a:r>
            <a:endParaRPr lang="ru-RU" sz="2800" b="0" i="0" dirty="0">
              <a:solidFill>
                <a:srgbClr val="000000"/>
              </a:solidFill>
              <a:effectLst/>
              <a:latin typeface="Arial" panose="020B0604020202020204" pitchFamily="34" charset="0"/>
            </a:endParaRPr>
          </a:p>
          <a:p>
            <a:endParaRPr lang="ru-RU" dirty="0"/>
          </a:p>
        </p:txBody>
      </p:sp>
    </p:spTree>
    <p:extLst>
      <p:ext uri="{BB962C8B-B14F-4D97-AF65-F5344CB8AC3E}">
        <p14:creationId xmlns:p14="http://schemas.microsoft.com/office/powerpoint/2010/main" val="1821905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97C2AE4-F556-A648-9A21-3719AAE41810}"/>
              </a:ext>
            </a:extLst>
          </p:cNvPr>
          <p:cNvSpPr>
            <a:spLocks noGrp="1"/>
          </p:cNvSpPr>
          <p:nvPr>
            <p:ph type="title"/>
          </p:nvPr>
        </p:nvSpPr>
        <p:spPr/>
        <p:txBody>
          <a:bodyPr/>
          <a:lstStyle/>
          <a:p>
            <a:pPr algn="ctr"/>
            <a:r>
              <a:rPr lang="ru-RU" dirty="0"/>
              <a:t>Связь с другими науками</a:t>
            </a:r>
          </a:p>
        </p:txBody>
      </p:sp>
      <p:sp>
        <p:nvSpPr>
          <p:cNvPr id="3" name="Объект 2">
            <a:extLst>
              <a:ext uri="{FF2B5EF4-FFF2-40B4-BE49-F238E27FC236}">
                <a16:creationId xmlns:a16="http://schemas.microsoft.com/office/drawing/2014/main" id="{32280AB2-9B31-FB1B-D3A2-50F7B0FA7F74}"/>
              </a:ext>
            </a:extLst>
          </p:cNvPr>
          <p:cNvSpPr>
            <a:spLocks noGrp="1"/>
          </p:cNvSpPr>
          <p:nvPr>
            <p:ph idx="1"/>
          </p:nvPr>
        </p:nvSpPr>
        <p:spPr/>
        <p:txBody>
          <a:bodyPr/>
          <a:lstStyle/>
          <a:p>
            <a:r>
              <a:rPr lang="ru-RU" b="0" i="0" dirty="0">
                <a:solidFill>
                  <a:srgbClr val="000000"/>
                </a:solidFill>
                <a:effectLst/>
                <a:latin typeface="Arial" panose="020B0604020202020204" pitchFamily="34" charset="0"/>
              </a:rPr>
              <a:t>Геополитика опирается на научную базу многих дисциплин.</a:t>
            </a:r>
          </a:p>
          <a:p>
            <a:pPr algn="just">
              <a:lnSpc>
                <a:spcPct val="150000"/>
              </a:lnSpc>
            </a:pPr>
            <a:r>
              <a:rPr lang="ru-RU" b="0" i="0" dirty="0">
                <a:solidFill>
                  <a:srgbClr val="000000"/>
                </a:solidFill>
                <a:effectLst/>
                <a:latin typeface="Arial" panose="020B0604020202020204" pitchFamily="34" charset="0"/>
              </a:rPr>
              <a:t> </a:t>
            </a:r>
            <a:r>
              <a:rPr lang="ru-RU" b="1" i="0" dirty="0">
                <a:solidFill>
                  <a:srgbClr val="000000"/>
                </a:solidFill>
                <a:effectLst/>
                <a:latin typeface="Arial" panose="020B0604020202020204" pitchFamily="34" charset="0"/>
              </a:rPr>
              <a:t>Геополитика стала не только реальным инструментом изменения мира, но все больше служит </a:t>
            </a:r>
            <a:r>
              <a:rPr lang="ru-RU" b="1" i="0" dirty="0">
                <a:solidFill>
                  <a:srgbClr val="C00000"/>
                </a:solidFill>
                <a:effectLst/>
                <a:latin typeface="Arial" panose="020B0604020202020204" pitchFamily="34" charset="0"/>
              </a:rPr>
              <a:t>ключом к прогнозированию политики ведущих стран и континентов.</a:t>
            </a:r>
            <a:endParaRPr lang="ru-RU" dirty="0">
              <a:solidFill>
                <a:srgbClr val="C00000"/>
              </a:solidFill>
            </a:endParaRPr>
          </a:p>
        </p:txBody>
      </p:sp>
    </p:spTree>
    <p:extLst>
      <p:ext uri="{BB962C8B-B14F-4D97-AF65-F5344CB8AC3E}">
        <p14:creationId xmlns:p14="http://schemas.microsoft.com/office/powerpoint/2010/main" val="1223179476"/>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2866</TotalTime>
  <Words>3880</Words>
  <Application>Microsoft Office PowerPoint</Application>
  <PresentationFormat>Широкоэкранный</PresentationFormat>
  <Paragraphs>192</Paragraphs>
  <Slides>61</Slides>
  <Notes>0</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61</vt:i4>
      </vt:variant>
    </vt:vector>
  </HeadingPairs>
  <TitlesOfParts>
    <vt:vector size="69" baseType="lpstr">
      <vt:lpstr>Arial</vt:lpstr>
      <vt:lpstr>Calibri</vt:lpstr>
      <vt:lpstr>Calibri Light</vt:lpstr>
      <vt:lpstr>Georgia</vt:lpstr>
      <vt:lpstr>Helvetica Neue</vt:lpstr>
      <vt:lpstr>Merriweather</vt:lpstr>
      <vt:lpstr>PT Serif</vt:lpstr>
      <vt:lpstr>Тема Office</vt:lpstr>
      <vt:lpstr>Модуль 3. Геоэкономика и геополитика</vt:lpstr>
      <vt:lpstr>Вопросы</vt:lpstr>
      <vt:lpstr>Презентация PowerPoint</vt:lpstr>
      <vt:lpstr>Презентация PowerPoint</vt:lpstr>
      <vt:lpstr>Введение</vt:lpstr>
      <vt:lpstr>Презентация PowerPoint</vt:lpstr>
      <vt:lpstr>Геополитика</vt:lpstr>
      <vt:lpstr>Школы геополитики</vt:lpstr>
      <vt:lpstr>Связь с другими науками</vt:lpstr>
      <vt:lpstr>С.Хантингтон  “Столкновение цивилизаций?”</vt:lpstr>
      <vt:lpstr>Презентация PowerPoint</vt:lpstr>
      <vt:lpstr>Уровни геополитики как ее предмет</vt:lpstr>
      <vt:lpstr>Экономические процессы в геополитике</vt:lpstr>
      <vt:lpstr>Экономические факторы геополитики</vt:lpstr>
      <vt:lpstr>Первые два фактора определяющие геополитику</vt:lpstr>
      <vt:lpstr>Другие факторы геополитики</vt:lpstr>
      <vt:lpstr>Другие факторы геополитики</vt:lpstr>
      <vt:lpstr>Результатом научно-технического прогресса явилось:</vt:lpstr>
      <vt:lpstr>Решение геополитических проблем в перспективе</vt:lpstr>
      <vt:lpstr>Методология исследования</vt:lpstr>
      <vt:lpstr>Деятельный метод</vt:lpstr>
      <vt:lpstr>Другие методы исследования</vt:lpstr>
      <vt:lpstr>Недостатки метода </vt:lpstr>
      <vt:lpstr>Функциональный метод </vt:lpstr>
      <vt:lpstr>Бихевиористский метод </vt:lpstr>
      <vt:lpstr>Другие методы</vt:lpstr>
      <vt:lpstr>Презентация PowerPoint</vt:lpstr>
      <vt:lpstr>Геополитическое поле</vt:lpstr>
      <vt:lpstr>Виды полей</vt:lpstr>
      <vt:lpstr>Категории геополитики</vt:lpstr>
      <vt:lpstr>Категории геополитики</vt:lpstr>
      <vt:lpstr>Формы контроля территорий</vt:lpstr>
      <vt:lpstr>«Баланс сил»</vt:lpstr>
      <vt:lpstr>«Политическое пространство»</vt:lpstr>
      <vt:lpstr>«Интерес»</vt:lpstr>
      <vt:lpstr>Международные документы</vt:lpstr>
      <vt:lpstr>Государственные интересы</vt:lpstr>
      <vt:lpstr>«Механизм реализации государственных интересов»</vt:lpstr>
      <vt:lpstr>«Экспансия»</vt:lpstr>
      <vt:lpstr>Презентация PowerPoint</vt:lpstr>
      <vt:lpstr>Презентация PowerPoint</vt:lpstr>
      <vt:lpstr>Объект и предмет геополитики</vt:lpstr>
      <vt:lpstr>Геополитика и геостратегия </vt:lpstr>
      <vt:lpstr>Евразийская стратегия США</vt:lpstr>
      <vt:lpstr>Презентация PowerPoint</vt:lpstr>
      <vt:lpstr>Презентация PowerPoint</vt:lpstr>
      <vt:lpstr>З.Бжезинский</vt:lpstr>
      <vt:lpstr>Геополитические центры </vt:lpstr>
      <vt:lpstr>Презентация PowerPoint</vt:lpstr>
      <vt:lpstr>Регионализм</vt:lpstr>
      <vt:lpstr>Регион и его роль</vt:lpstr>
      <vt:lpstr>Презентация PowerPoint</vt:lpstr>
      <vt:lpstr>Общие черты региональной политики</vt:lpstr>
      <vt:lpstr>     Выводы  Из новых геополитических процессов, проявившихся в мире в течение последних полутора-двух лет, сегодня на передний план вышли следующие.</vt:lpstr>
      <vt:lpstr>1.</vt:lpstr>
      <vt:lpstr>Презентация PowerPoint</vt:lpstr>
      <vt:lpstr>2.</vt:lpstr>
      <vt:lpstr>3.</vt:lpstr>
      <vt:lpstr>4.</vt:lpstr>
      <vt:lpstr>5.</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Модуль 3. Геоэкономика и геополитика</dc:title>
  <dc:creator>Irina</dc:creator>
  <cp:lastModifiedBy>Irina</cp:lastModifiedBy>
  <cp:revision>55</cp:revision>
  <dcterms:created xsi:type="dcterms:W3CDTF">2023-08-20T10:41:36Z</dcterms:created>
  <dcterms:modified xsi:type="dcterms:W3CDTF">2023-08-22T10:27:53Z</dcterms:modified>
</cp:coreProperties>
</file>

<file path=docProps/thumbnail.jpeg>
</file>